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47"/>
  </p:notesMasterIdLst>
  <p:sldIdLst>
    <p:sldId id="288" r:id="rId2"/>
    <p:sldId id="419" r:id="rId3"/>
    <p:sldId id="414" r:id="rId4"/>
    <p:sldId id="420" r:id="rId5"/>
    <p:sldId id="480" r:id="rId6"/>
    <p:sldId id="481" r:id="rId7"/>
    <p:sldId id="479" r:id="rId8"/>
    <p:sldId id="482" r:id="rId9"/>
    <p:sldId id="468" r:id="rId10"/>
    <p:sldId id="515" r:id="rId11"/>
    <p:sldId id="473" r:id="rId12"/>
    <p:sldId id="474" r:id="rId13"/>
    <p:sldId id="475" r:id="rId14"/>
    <p:sldId id="476" r:id="rId15"/>
    <p:sldId id="477" r:id="rId16"/>
    <p:sldId id="478" r:id="rId17"/>
    <p:sldId id="513" r:id="rId18"/>
    <p:sldId id="514" r:id="rId19"/>
    <p:sldId id="472" r:id="rId20"/>
    <p:sldId id="314" r:id="rId21"/>
    <p:sldId id="316" r:id="rId22"/>
    <p:sldId id="520" r:id="rId23"/>
    <p:sldId id="531" r:id="rId24"/>
    <p:sldId id="439" r:id="rId25"/>
    <p:sldId id="440" r:id="rId26"/>
    <p:sldId id="319" r:id="rId27"/>
    <p:sldId id="526" r:id="rId28"/>
    <p:sldId id="527" r:id="rId29"/>
    <p:sldId id="528" r:id="rId30"/>
    <p:sldId id="529" r:id="rId31"/>
    <p:sldId id="530" r:id="rId32"/>
    <p:sldId id="442" r:id="rId33"/>
    <p:sldId id="521" r:id="rId34"/>
    <p:sldId id="443" r:id="rId35"/>
    <p:sldId id="451" r:id="rId36"/>
    <p:sldId id="483" r:id="rId37"/>
    <p:sldId id="453" r:id="rId38"/>
    <p:sldId id="448" r:id="rId39"/>
    <p:sldId id="450" r:id="rId40"/>
    <p:sldId id="457" r:id="rId41"/>
    <p:sldId id="433" r:id="rId42"/>
    <p:sldId id="437" r:id="rId43"/>
    <p:sldId id="502" r:id="rId44"/>
    <p:sldId id="512" r:id="rId45"/>
    <p:sldId id="525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96"/>
    </p:cViewPr>
  </p:sorterViewPr>
  <p:notesViewPr>
    <p:cSldViewPr snapToGrid="0">
      <p:cViewPr varScale="1">
        <p:scale>
          <a:sx n="55" d="100"/>
          <a:sy n="55" d="100"/>
        </p:scale>
        <p:origin x="165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AB129-173A-4DF3-82C3-3A3E8912C755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A59E4-72A9-43D0-8C84-729A9EE681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068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ADB17A06-D5B4-4C68-9405-3A76ADD7FDC5}" type="slidenum">
              <a:rPr lang="fa-IR" altLang="en-US"/>
              <a:pPr/>
              <a:t>18</a:t>
            </a:fld>
            <a:endParaRPr lang="en-US" alt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4213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3400"/>
            <a:ext cx="5483225" cy="41163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ja-JP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624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A59E4-72A9-43D0-8C84-729A9EE6816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2361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441661"/>
            <a:ext cx="12230412" cy="419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24" y="3676281"/>
            <a:ext cx="2473968" cy="3155887"/>
          </a:xfrm>
          <a:prstGeom prst="ellipse">
            <a:avLst/>
          </a:prstGeom>
          <a:ln w="38100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4FF85-2CC0-451D-8834-A74FCC5EA611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93446-BB33-4BE7-A8A4-8C5A98EDA8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587739"/>
            <a:ext cx="12192001" cy="269838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65340" y="25856"/>
            <a:ext cx="1417388" cy="1803949"/>
          </a:xfrm>
          <a:prstGeom prst="ellipse">
            <a:avLst/>
          </a:prstGeom>
          <a:ln w="28575" cap="rnd">
            <a:solidFill>
              <a:schemeClr val="tx2">
                <a:lumMod val="25000"/>
                <a:lumOff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v-sti.ir/" TargetMode="External"/><Relationship Id="rId2" Type="http://schemas.openxmlformats.org/officeDocument/2006/relationships/hyperlink" Target="http://www.hiv-st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469558"/>
            <a:ext cx="8574622" cy="4164226"/>
          </a:xfrm>
        </p:spPr>
        <p:txBody>
          <a:bodyPr/>
          <a:lstStyle/>
          <a:p>
            <a:pPr algn="ctr"/>
            <a:r>
              <a:rPr lang="en-US" sz="8000" b="1" dirty="0" smtClean="0"/>
              <a:t>HIV/ AIDS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00151" y="4633784"/>
            <a:ext cx="5905411" cy="1566563"/>
          </a:xfrm>
        </p:spPr>
        <p:txBody>
          <a:bodyPr/>
          <a:lstStyle/>
          <a:p>
            <a:pPr algn="ctr"/>
            <a:r>
              <a:rPr lang="en-US" sz="3600" b="1" dirty="0" err="1" smtClean="0"/>
              <a:t>Homeira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Fallahi</a:t>
            </a:r>
            <a:endParaRPr lang="en-US" sz="3600" b="1" dirty="0" smtClean="0"/>
          </a:p>
          <a:p>
            <a:pPr algn="ctr"/>
            <a:r>
              <a:rPr lang="en-US" dirty="0" smtClean="0"/>
              <a:t>MD, MPH, </a:t>
            </a:r>
            <a:r>
              <a:rPr lang="en-US" dirty="0" err="1" smtClean="0"/>
              <a:t>Ph.D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96" y="204388"/>
            <a:ext cx="2953544" cy="221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58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عفونت های </a:t>
            </a:r>
            <a:r>
              <a:rPr lang="fa-IR" dirty="0" smtClean="0">
                <a:cs typeface="B Nazanin" panose="00000400000000000000" pitchFamily="2" charset="-78"/>
              </a:rPr>
              <a:t>آمیزشی در جهان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2831" y="1910687"/>
            <a:ext cx="11655188" cy="4558351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rtl="1"/>
            <a:r>
              <a:rPr lang="fa-IR" dirty="0" smtClean="0"/>
              <a:t>بیش از 1 میلیون نفر در جهان</a:t>
            </a:r>
            <a:r>
              <a:rPr lang="en-US" dirty="0" smtClean="0"/>
              <a:t> </a:t>
            </a:r>
            <a:r>
              <a:rPr lang="fa-IR" dirty="0" smtClean="0"/>
              <a:t>هر روز</a:t>
            </a:r>
            <a:r>
              <a:rPr lang="en-US" dirty="0" smtClean="0"/>
              <a:t> </a:t>
            </a:r>
            <a:r>
              <a:rPr lang="fa-IR" dirty="0" smtClean="0"/>
              <a:t>به </a:t>
            </a:r>
            <a:r>
              <a:rPr lang="en-US" dirty="0"/>
              <a:t>STI</a:t>
            </a:r>
            <a:r>
              <a:rPr lang="fa-IR" dirty="0"/>
              <a:t> </a:t>
            </a:r>
            <a:r>
              <a:rPr lang="fa-IR" dirty="0" smtClean="0"/>
              <a:t> مبتلا می شوند.</a:t>
            </a:r>
          </a:p>
          <a:p>
            <a:pPr rtl="1"/>
            <a:r>
              <a:rPr lang="fa-IR" dirty="0" smtClean="0"/>
              <a:t>برآورد می شود هر </a:t>
            </a:r>
            <a:r>
              <a:rPr lang="fa-IR" dirty="0"/>
              <a:t>سال  </a:t>
            </a:r>
            <a:r>
              <a:rPr lang="fa-IR" dirty="0" smtClean="0"/>
              <a:t> 357میلیون  مورد  عفونت جدید با یکی </a:t>
            </a:r>
            <a:r>
              <a:rPr lang="fa-IR" dirty="0"/>
              <a:t>از </a:t>
            </a:r>
            <a:r>
              <a:rPr lang="fa-IR" dirty="0" smtClean="0"/>
              <a:t>  چهار  </a:t>
            </a:r>
            <a:r>
              <a:rPr lang="en-US" dirty="0" smtClean="0"/>
              <a:t>STI</a:t>
            </a:r>
            <a:r>
              <a:rPr lang="fa-IR" dirty="0" smtClean="0"/>
              <a:t>  کلامیدیا، </a:t>
            </a:r>
            <a:r>
              <a:rPr lang="fa-IR" dirty="0" err="1" smtClean="0"/>
              <a:t>گونورا</a:t>
            </a:r>
            <a:r>
              <a:rPr lang="fa-IR" dirty="0" smtClean="0"/>
              <a:t>، سیفیلیس و </a:t>
            </a:r>
            <a:r>
              <a:rPr lang="fa-IR" dirty="0" err="1" smtClean="0"/>
              <a:t>تریکومونیازیس</a:t>
            </a:r>
            <a:r>
              <a:rPr lang="fa-IR" dirty="0" smtClean="0"/>
              <a:t> رخ دهد</a:t>
            </a:r>
            <a:r>
              <a:rPr lang="fa-IR" dirty="0" smtClean="0">
                <a:solidFill>
                  <a:srgbClr val="FF0000"/>
                </a:solidFill>
              </a:rPr>
              <a:t>.( در ایران ؟ ؟)</a:t>
            </a:r>
          </a:p>
          <a:p>
            <a:pPr rtl="1"/>
            <a:r>
              <a:rPr lang="fa-IR" dirty="0" smtClean="0"/>
              <a:t> برآورد می شود بیش از 500 میلیون نفر عفونت ژنیتال با ویروس </a:t>
            </a:r>
            <a:r>
              <a:rPr lang="fa-IR" dirty="0" err="1" smtClean="0"/>
              <a:t>هرپس</a:t>
            </a:r>
            <a:r>
              <a:rPr lang="fa-IR" dirty="0" smtClean="0"/>
              <a:t> </a:t>
            </a:r>
            <a:r>
              <a:rPr lang="fa-IR" dirty="0" err="1" smtClean="0"/>
              <a:t>سیمپلکس</a:t>
            </a:r>
            <a:r>
              <a:rPr lang="fa-IR" dirty="0" smtClean="0"/>
              <a:t>( تبخال تناسلی) دارند.</a:t>
            </a:r>
            <a:endParaRPr lang="en-US" dirty="0" smtClean="0"/>
          </a:p>
          <a:p>
            <a:pPr rtl="1"/>
            <a:r>
              <a:rPr lang="fa-IR" dirty="0"/>
              <a:t> </a:t>
            </a:r>
            <a:r>
              <a:rPr lang="fa-IR" dirty="0" smtClean="0"/>
              <a:t>بیش از 290 میلیون زن عفونت با </a:t>
            </a:r>
            <a:r>
              <a:rPr lang="fa-IR" dirty="0" err="1" smtClean="0"/>
              <a:t>پاپیلومای</a:t>
            </a:r>
            <a:r>
              <a:rPr lang="fa-IR" dirty="0" smtClean="0"/>
              <a:t> ویروس( زگیل تناسلی ) دارند. </a:t>
            </a:r>
          </a:p>
          <a:p>
            <a:pPr rtl="1"/>
            <a:r>
              <a:rPr lang="fa-IR" dirty="0"/>
              <a:t> </a:t>
            </a:r>
            <a:r>
              <a:rPr lang="fa-IR" dirty="0" smtClean="0"/>
              <a:t>اکثریت موارد </a:t>
            </a:r>
            <a:r>
              <a:rPr lang="en-US" dirty="0" smtClean="0"/>
              <a:t>STI</a:t>
            </a:r>
            <a:r>
              <a:rPr lang="fa-IR" dirty="0" smtClean="0"/>
              <a:t> بدون علامت بوده یا علائم خفیفی دارند که ممکن است به عنوان </a:t>
            </a:r>
            <a:r>
              <a:rPr lang="en-US" dirty="0" smtClean="0"/>
              <a:t>STI</a:t>
            </a:r>
            <a:r>
              <a:rPr lang="fa-IR" dirty="0" smtClean="0"/>
              <a:t> تشخیص داده نشوند.</a:t>
            </a:r>
          </a:p>
          <a:p>
            <a:pPr rtl="1"/>
            <a:r>
              <a:rPr lang="en-US" dirty="0" smtClean="0"/>
              <a:t>STI</a:t>
            </a:r>
            <a:r>
              <a:rPr lang="fa-IR" dirty="0" smtClean="0"/>
              <a:t> </a:t>
            </a:r>
            <a:r>
              <a:rPr lang="fa-IR" dirty="0" err="1" smtClean="0"/>
              <a:t>هایی</a:t>
            </a:r>
            <a:r>
              <a:rPr lang="fa-IR" dirty="0" smtClean="0"/>
              <a:t> مانند </a:t>
            </a:r>
            <a:r>
              <a:rPr lang="en-US" dirty="0" smtClean="0">
                <a:solidFill>
                  <a:srgbClr val="0070C0"/>
                </a:solidFill>
              </a:rPr>
              <a:t>HSV</a:t>
            </a:r>
            <a:r>
              <a:rPr lang="fa-IR" dirty="0" smtClean="0">
                <a:solidFill>
                  <a:srgbClr val="0070C0"/>
                </a:solidFill>
              </a:rPr>
              <a:t> تایپ 2 و سیفیلیس می تواند ریسک  ابتلا به </a:t>
            </a:r>
            <a:r>
              <a:rPr lang="en-US" dirty="0" smtClean="0">
                <a:solidFill>
                  <a:srgbClr val="0070C0"/>
                </a:solidFill>
              </a:rPr>
              <a:t>HIV</a:t>
            </a:r>
            <a:r>
              <a:rPr lang="fa-IR" dirty="0" smtClean="0">
                <a:solidFill>
                  <a:srgbClr val="0070C0"/>
                </a:solidFill>
              </a:rPr>
              <a:t> را افزایش </a:t>
            </a:r>
            <a:r>
              <a:rPr lang="fa-IR" dirty="0" smtClean="0"/>
              <a:t>دهد.</a:t>
            </a:r>
          </a:p>
          <a:p>
            <a:pPr marL="0" indent="0" rtl="1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63090-F695-424A-8716-E12AFB498D12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81657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915" y="0"/>
            <a:ext cx="10712609" cy="1752599"/>
          </a:xfrm>
        </p:spPr>
        <p:txBody>
          <a:bodyPr/>
          <a:lstStyle/>
          <a:p>
            <a: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وضعیت اچ آی وی در ایران در یک نگاه </a:t>
            </a:r>
            <a:b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alt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تا اول مهر ماه </a:t>
            </a:r>
            <a:r>
              <a:rPr lang="fa-IR" altLang="en-US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1395</a:t>
            </a:r>
            <a:endParaRPr lang="en-US" dirty="0"/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57199" y="1981200"/>
          <a:ext cx="10035154" cy="4559084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6921726"/>
                <a:gridCol w="3113428"/>
              </a:tblGrid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 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شناخته شده 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4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33227</a:t>
                      </a:r>
                      <a:endParaRPr kumimoji="0" lang="en-US" sz="4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مبتلا به 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ايدز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12669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تحت درمان(در حال حاضر)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7811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9771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تعداد موارد فوت شده مبتلا به </a:t>
                      </a:r>
                      <a:r>
                        <a:rPr kumimoji="0" lang="en-US" sz="2400" b="1" kern="1200" dirty="0" smtClean="0">
                          <a:effectLst/>
                          <a:cs typeface="B Nazanin" panose="00000400000000000000" pitchFamily="2" charset="-78"/>
                        </a:rPr>
                        <a:t>HIV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 (</a:t>
                      </a:r>
                      <a:r>
                        <a:rPr kumimoji="0" lang="fa-IR" sz="2400" b="1" kern="1200" dirty="0" err="1" smtClean="0">
                          <a:effectLst/>
                          <a:cs typeface="B Nazanin" panose="00000400000000000000" pitchFamily="2" charset="-78"/>
                        </a:rPr>
                        <a:t>تجمعی</a:t>
                      </a:r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8881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4576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>
          <a:xfrm>
            <a:off x="1828800" y="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fa-IR" altLang="en-US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تغییرات الگوی انتقال در موارد ثبت شده اچ آی وی</a:t>
            </a:r>
            <a:br>
              <a:rPr lang="fa-IR" altLang="en-US" sz="36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altLang="en-US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 در ایران </a:t>
            </a:r>
            <a:r>
              <a:rPr lang="fa-IR" altLang="en-US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/>
            </a:r>
            <a:br>
              <a:rPr lang="fa-IR" altLang="en-US" sz="28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endParaRPr lang="fa-IR" altLang="en-US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1569184"/>
              </p:ext>
            </p:extLst>
          </p:nvPr>
        </p:nvGraphicFramePr>
        <p:xfrm>
          <a:off x="764276" y="2238233"/>
          <a:ext cx="9689910" cy="4252878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2608617"/>
                <a:gridCol w="3138908"/>
                <a:gridCol w="3942385"/>
              </a:tblGrid>
              <a:tr h="44363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راه انتقال</a:t>
                      </a:r>
                      <a:endParaRPr lang="fa-IR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cs typeface="B Nazanin" pitchFamily="2" charset="-78"/>
                        </a:rPr>
                        <a:t>تجمعی از سال 1365</a:t>
                      </a:r>
                      <a:endParaRPr lang="fa-IR" sz="2400" b="1" dirty="0" smtClean="0">
                        <a:solidFill>
                          <a:srgbClr val="FF0000"/>
                        </a:solidFill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cs typeface="B Nazanin" pitchFamily="2" charset="-78"/>
                        </a:rPr>
                        <a:t>موارد ثبت شده در 6 ماهه اول 1395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cs typeface="B Nazanin" pitchFamily="2" charset="-78"/>
                      </a:endParaRPr>
                    </a:p>
                  </a:txBody>
                  <a:tcPr marL="91442" marR="91442">
                    <a:lnR w="12700" cmpd="sng">
                      <a:noFill/>
                    </a:lnR>
                  </a:tcPr>
                </a:tc>
              </a:tr>
              <a:tr h="665446"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sz="2800" b="1" kern="1200" dirty="0" smtClean="0">
                          <a:effectLst/>
                          <a:cs typeface="B Nazanin" pitchFamily="2" charset="-78"/>
                        </a:rPr>
                        <a:t>اعتياد تزريقي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67/6%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37%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</a:tcPr>
                </a:tc>
              </a:tr>
              <a:tr h="511880"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sz="2800" b="1" kern="1200" dirty="0" smtClean="0">
                          <a:effectLst/>
                          <a:cs typeface="B Nazanin" pitchFamily="2" charset="-78"/>
                        </a:rPr>
                        <a:t>آميزشي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18/6%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32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40%</a:t>
                      </a:r>
                      <a:endParaRPr kumimoji="0" lang="fa-IR" sz="32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682507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800" b="1" kern="1200" dirty="0" smtClean="0">
                          <a:effectLst/>
                          <a:cs typeface="B Nazanin" pitchFamily="2" charset="-78"/>
                        </a:rPr>
                        <a:t>مادر به كودك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1/5%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32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2%</a:t>
                      </a:r>
                      <a:endParaRPr kumimoji="0" lang="fa-IR" sz="32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592396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نامشخص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11/5%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21%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511880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دریافت خون  و...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0/7%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0</a:t>
                      </a:r>
                      <a:endParaRPr kumimoji="0" lang="fa-IR" sz="28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  <a:tr h="819009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kumimoji="0" lang="fa-IR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جنسیت</a:t>
                      </a:r>
                      <a:endParaRPr kumimoji="0" lang="fa-IR" sz="2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1442" marR="91442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800" b="1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مرد=84%   </a:t>
                      </a:r>
                      <a:r>
                        <a:rPr kumimoji="0" lang="fa-IR" sz="28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زن =16%</a:t>
                      </a:r>
                      <a:endParaRPr kumimoji="0" lang="fa-IR" sz="2800" b="1" kern="1200" noProof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kumimoji="0" lang="fa-IR" sz="2800" b="1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مرد =69%   </a:t>
                      </a:r>
                      <a:r>
                        <a:rPr kumimoji="0" lang="fa-IR" sz="2800" b="1" kern="1200" baseline="0" noProof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زن= 31%</a:t>
                      </a:r>
                      <a:endParaRPr kumimoji="0" lang="fa-IR" sz="2800" b="1" kern="1200" baseline="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864124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501" y="2169994"/>
            <a:ext cx="11069723" cy="3239285"/>
          </a:xfrm>
        </p:spPr>
        <p:txBody>
          <a:bodyPr>
            <a:normAutofit fontScale="92500"/>
          </a:bodyPr>
          <a:lstStyle/>
          <a:p>
            <a:r>
              <a:rPr lang="fa-IR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برآورد </a:t>
            </a:r>
            <a:r>
              <a:rPr lang="fa-IR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تعداد موارد مبتلا در کشور </a:t>
            </a:r>
            <a:r>
              <a:rPr lang="fa-IR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=</a:t>
            </a:r>
            <a:r>
              <a:rPr 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fa-IR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75618</a:t>
            </a:r>
            <a:r>
              <a:rPr lang="fa-IR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 </a:t>
            </a:r>
          </a:p>
          <a:p>
            <a:pPr marL="1828800" lvl="4" indent="0">
              <a:buNone/>
            </a:pPr>
            <a:r>
              <a:rPr lang="fa-IR" sz="3800" dirty="0" smtClean="0">
                <a:solidFill>
                  <a:srgbClr val="00B0F0"/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مرد =64/5 %</a:t>
            </a:r>
          </a:p>
          <a:p>
            <a:pPr marL="1828800" lvl="4" indent="0">
              <a:buNone/>
            </a:pPr>
            <a:r>
              <a:rPr lang="fa-IR" sz="3800" dirty="0" smtClean="0">
                <a:solidFill>
                  <a:srgbClr val="00B050"/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زن </a:t>
            </a:r>
            <a:r>
              <a:rPr lang="fa-IR" sz="3800" dirty="0">
                <a:solidFill>
                  <a:srgbClr val="00B050"/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= 35/5</a:t>
            </a:r>
            <a:r>
              <a:rPr lang="fa-IR" sz="3800" dirty="0" smtClean="0">
                <a:solidFill>
                  <a:srgbClr val="00B050"/>
                </a:solidFill>
                <a:latin typeface="Times New Roman" panose="02020603050405020304" pitchFamily="18" charset="0"/>
                <a:cs typeface="B Lotus" panose="00000400000000000000" pitchFamily="2" charset="-78"/>
              </a:rPr>
              <a:t>%</a:t>
            </a:r>
            <a:endParaRPr lang="en-US" sz="3800" dirty="0" smtClean="0">
              <a:solidFill>
                <a:srgbClr val="00B050"/>
              </a:solidFill>
              <a:latin typeface="Times New Roman" panose="02020603050405020304" pitchFamily="18" charset="0"/>
              <a:cs typeface="B Lotus" panose="00000400000000000000" pitchFamily="2" charset="-78"/>
            </a:endParaRPr>
          </a:p>
          <a:p>
            <a:pPr marL="114300" indent="0" algn="ctr">
              <a:buNone/>
            </a:pPr>
            <a:r>
              <a:rPr lang="fa-IR" sz="3800" b="1" u="sng" dirty="0">
                <a:latin typeface="AmphionExtrabold" pitchFamily="2" charset="0"/>
                <a:cs typeface="B Yagut" panose="00000400000000000000" pitchFamily="2" charset="-78"/>
              </a:rPr>
              <a:t>در </a:t>
            </a:r>
            <a:r>
              <a:rPr lang="fa-IR" sz="3800" b="1" u="sng" dirty="0" smtClean="0">
                <a:latin typeface="AmphionExtrabold" pitchFamily="2" charset="0"/>
                <a:cs typeface="B Yagut" panose="00000400000000000000" pitchFamily="2" charset="-78"/>
              </a:rPr>
              <a:t>ایران </a:t>
            </a:r>
            <a:r>
              <a:rPr lang="fa-IR" sz="3800" b="1" dirty="0" smtClean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حدود 30 </a:t>
            </a:r>
            <a:r>
              <a:rPr lang="fa-IR" sz="3800" b="1" dirty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%  افراد مبتلا به </a:t>
            </a:r>
            <a:r>
              <a:rPr lang="en-US" sz="3800" b="1" dirty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HIV</a:t>
            </a:r>
            <a:r>
              <a:rPr lang="fa-IR" sz="3800" b="1" dirty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  از ابتلای خود آگاهی دارند</a:t>
            </a:r>
            <a:endParaRPr lang="en-US" sz="3800" dirty="0">
              <a:solidFill>
                <a:srgbClr val="00B050"/>
              </a:solidFill>
              <a:latin typeface="Times New Roman" panose="02020603050405020304" pitchFamily="18" charset="0"/>
              <a:cs typeface="B Lotus" panose="00000400000000000000" pitchFamily="2" charset="-78"/>
            </a:endParaRPr>
          </a:p>
          <a:p>
            <a:pPr marL="1828800" lvl="4" indent="0">
              <a:buNone/>
            </a:pPr>
            <a:endParaRPr lang="en-US" sz="3800" dirty="0">
              <a:solidFill>
                <a:srgbClr val="00B050"/>
              </a:solidFill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20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772" y="1941094"/>
            <a:ext cx="8829044" cy="480034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983566" y="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درصد زنان در موارد جدید تشخیص داده شده</a:t>
            </a:r>
            <a:endParaRPr lang="en-US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6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7193" y="1847562"/>
            <a:ext cx="9992239" cy="486731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84309" y="188495"/>
            <a:ext cx="10018713" cy="127005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روند ابتلا به اچ آی وی به تفکیک راه انتقال</a:t>
            </a:r>
            <a:b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تا اول مهر ماه 1395</a:t>
            </a:r>
            <a:endParaRPr lang="en-US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98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8495"/>
            <a:ext cx="10018713" cy="1270057"/>
          </a:xfrm>
        </p:spPr>
        <p:txBody>
          <a:bodyPr/>
          <a:lstStyle/>
          <a:p>
            <a:r>
              <a:rPr lang="fa-IR" dirty="0" smtClean="0"/>
              <a:t>توزیع گروه های سنی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103" y="2020900"/>
            <a:ext cx="10456697" cy="475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892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انواع همه گيري </a:t>
            </a:r>
            <a:r>
              <a:rPr lang="en-US" dirty="0" smtClean="0">
                <a:solidFill>
                  <a:srgbClr val="C00000"/>
                </a:solidFill>
                <a:cs typeface="B Nazanin" pitchFamily="2" charset="-78"/>
              </a:rPr>
              <a:t>HIV/AIDS</a:t>
            </a:r>
            <a:endParaRPr lang="fa-IR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cs typeface="B Nazanin" pitchFamily="2" charset="-78"/>
              </a:rPr>
              <a:t>همه گيري محدود( </a:t>
            </a:r>
            <a:r>
              <a:rPr lang="en-US" sz="2800" dirty="0">
                <a:cs typeface="B Nazanin" pitchFamily="2" charset="-78"/>
              </a:rPr>
              <a:t>Low level</a:t>
            </a:r>
            <a:r>
              <a:rPr lang="fa-IR" sz="2800" dirty="0">
                <a:cs typeface="B Nazanin" pitchFamily="2" charset="-78"/>
              </a:rPr>
              <a:t>):  ابتلا در هيچ يك از گروه هاي جمعيتي گسترده نيست و در هيچ گروهي از جمعيت بيش از 5% نخواهد بود.</a:t>
            </a:r>
          </a:p>
          <a:p>
            <a:r>
              <a:rPr lang="fa-IR" sz="2800" dirty="0">
                <a:cs typeface="B Nazanin" pitchFamily="2" charset="-78"/>
              </a:rPr>
              <a:t> همه گيري متمركز(</a:t>
            </a:r>
            <a:r>
              <a:rPr lang="en-US" sz="2800" dirty="0">
                <a:cs typeface="B Nazanin" pitchFamily="2" charset="-78"/>
              </a:rPr>
              <a:t>Concentrated</a:t>
            </a:r>
            <a:r>
              <a:rPr lang="fa-IR" sz="2800" dirty="0">
                <a:cs typeface="B Nazanin" pitchFamily="2" charset="-78"/>
              </a:rPr>
              <a:t> ): درحداقل يك گروه اجتماعي بيش از 5 درصد و  دركل زنان باردار شهرنشين كمتر 1% مبتلا هستند( ایران)</a:t>
            </a:r>
          </a:p>
          <a:p>
            <a:r>
              <a:rPr lang="fa-IR" sz="2800" dirty="0">
                <a:cs typeface="B Nazanin" pitchFamily="2" charset="-78"/>
              </a:rPr>
              <a:t>همه گيري منتشر(</a:t>
            </a:r>
            <a:r>
              <a:rPr lang="en-US" sz="2800" dirty="0">
                <a:cs typeface="B Nazanin" pitchFamily="2" charset="-78"/>
              </a:rPr>
              <a:t>Generalized</a:t>
            </a:r>
            <a:r>
              <a:rPr lang="fa-IR" sz="2800" dirty="0">
                <a:cs typeface="B Nazanin" pitchFamily="2" charset="-78"/>
              </a:rPr>
              <a:t> ): ابتلا در جمعيت عمومي تثبيت شده و بيش از 1% كل زنان باردار شهرنشين مبتلا هستند.</a:t>
            </a:r>
          </a:p>
        </p:txBody>
      </p:sp>
    </p:spTree>
    <p:extLst>
      <p:ext uri="{BB962C8B-B14F-4D97-AF65-F5344CB8AC3E}">
        <p14:creationId xmlns:p14="http://schemas.microsoft.com/office/powerpoint/2010/main" xmlns="" val="304838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266495" y="10525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kumimoji="1" lang="en-US" altLang="en-US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524000" y="1"/>
            <a:ext cx="91440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kumimoji="1" lang="en-US" altLang="en-US" sz="2800" b="1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046413" y="2328863"/>
            <a:ext cx="1231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Low grade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559425" y="2328863"/>
            <a:ext cx="151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Concentrated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10550" y="2319338"/>
            <a:ext cx="1365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Generalized</a:t>
            </a:r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3379788" y="3613150"/>
            <a:ext cx="742950" cy="700088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2654301" y="2924176"/>
            <a:ext cx="2174875" cy="21050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4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6" y="16442"/>
                </a:moveTo>
                <a:cubicBezTo>
                  <a:pt x="7674" y="16435"/>
                  <a:pt x="5157" y="13911"/>
                  <a:pt x="5157" y="10800"/>
                </a:cubicBezTo>
                <a:cubicBezTo>
                  <a:pt x="5157" y="7683"/>
                  <a:pt x="7683" y="5157"/>
                  <a:pt x="10800" y="5157"/>
                </a:cubicBezTo>
                <a:cubicBezTo>
                  <a:pt x="13916" y="5157"/>
                  <a:pt x="16443" y="7683"/>
                  <a:pt x="16443" y="10800"/>
                </a:cubicBezTo>
                <a:cubicBezTo>
                  <a:pt x="16443" y="13911"/>
                  <a:pt x="13925" y="16435"/>
                  <a:pt x="10813" y="16442"/>
                </a:cubicBezTo>
                <a:lnTo>
                  <a:pt x="10826" y="21599"/>
                </a:lnTo>
                <a:cubicBezTo>
                  <a:pt x="16780" y="21585"/>
                  <a:pt x="21600" y="1675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754"/>
                  <a:pt x="4819" y="21585"/>
                  <a:pt x="10773" y="21599"/>
                </a:cubicBezTo>
                <a:close/>
              </a:path>
            </a:pathLst>
          </a:custGeom>
          <a:solidFill>
            <a:srgbClr val="9797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5997575" y="3613150"/>
            <a:ext cx="742950" cy="700088"/>
          </a:xfrm>
          <a:prstGeom prst="ellipse">
            <a:avLst/>
          </a:prstGeom>
          <a:solidFill>
            <a:srgbClr val="FFB0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5272089" y="2924176"/>
            <a:ext cx="2174875" cy="21050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4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6" y="16442"/>
                </a:moveTo>
                <a:cubicBezTo>
                  <a:pt x="7674" y="16435"/>
                  <a:pt x="5157" y="13911"/>
                  <a:pt x="5157" y="10800"/>
                </a:cubicBezTo>
                <a:cubicBezTo>
                  <a:pt x="5157" y="7683"/>
                  <a:pt x="7683" y="5157"/>
                  <a:pt x="10800" y="5157"/>
                </a:cubicBezTo>
                <a:cubicBezTo>
                  <a:pt x="13916" y="5157"/>
                  <a:pt x="16443" y="7683"/>
                  <a:pt x="16443" y="10800"/>
                </a:cubicBezTo>
                <a:cubicBezTo>
                  <a:pt x="16443" y="13911"/>
                  <a:pt x="13925" y="16435"/>
                  <a:pt x="10813" y="16442"/>
                </a:cubicBezTo>
                <a:lnTo>
                  <a:pt x="10826" y="21599"/>
                </a:lnTo>
                <a:cubicBezTo>
                  <a:pt x="16780" y="21585"/>
                  <a:pt x="21600" y="1675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754"/>
                  <a:pt x="4819" y="21585"/>
                  <a:pt x="10773" y="21599"/>
                </a:cubicBezTo>
                <a:close/>
              </a:path>
            </a:pathLst>
          </a:custGeom>
          <a:solidFill>
            <a:srgbClr val="9797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8550275" y="3613150"/>
            <a:ext cx="744538" cy="700088"/>
          </a:xfrm>
          <a:prstGeom prst="ellipse">
            <a:avLst/>
          </a:prstGeom>
          <a:solidFill>
            <a:srgbClr val="FFB0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7824789" y="2924176"/>
            <a:ext cx="2174875" cy="21050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4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6" y="16442"/>
                </a:moveTo>
                <a:cubicBezTo>
                  <a:pt x="7674" y="16435"/>
                  <a:pt x="5157" y="13911"/>
                  <a:pt x="5157" y="10800"/>
                </a:cubicBezTo>
                <a:cubicBezTo>
                  <a:pt x="5157" y="7683"/>
                  <a:pt x="7683" y="5157"/>
                  <a:pt x="10800" y="5157"/>
                </a:cubicBezTo>
                <a:cubicBezTo>
                  <a:pt x="13916" y="5157"/>
                  <a:pt x="16443" y="7683"/>
                  <a:pt x="16443" y="10800"/>
                </a:cubicBezTo>
                <a:cubicBezTo>
                  <a:pt x="16443" y="13911"/>
                  <a:pt x="13925" y="16435"/>
                  <a:pt x="10813" y="16442"/>
                </a:cubicBezTo>
                <a:lnTo>
                  <a:pt x="10826" y="21599"/>
                </a:lnTo>
                <a:cubicBezTo>
                  <a:pt x="16780" y="21585"/>
                  <a:pt x="21600" y="1675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754"/>
                  <a:pt x="4819" y="21585"/>
                  <a:pt x="10773" y="21599"/>
                </a:cubicBezTo>
                <a:close/>
              </a:path>
            </a:pathLst>
          </a:custGeom>
          <a:solidFill>
            <a:srgbClr val="FFE2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387726" y="3759201"/>
            <a:ext cx="65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&lt;5%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019801" y="3744913"/>
            <a:ext cx="6524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8550276" y="3716338"/>
            <a:ext cx="6524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8470901" y="3016251"/>
            <a:ext cx="6524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5965826" y="2995613"/>
            <a:ext cx="657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3375026" y="2995613"/>
            <a:ext cx="657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kumimoji="1"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>
            <a:off x="2136776" y="3355976"/>
            <a:ext cx="760413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1782201" y="2779713"/>
            <a:ext cx="1010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</a:p>
          <a:p>
            <a:r>
              <a:rPr kumimoji="1" lang="en-US" altLang="ja-JP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2424114" y="4073525"/>
            <a:ext cx="1146175" cy="579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768905" y="4652963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High risk</a:t>
            </a:r>
          </a:p>
          <a:p>
            <a:r>
              <a:rPr kumimoji="1" lang="en-US" altLang="ja-JP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groups</a:t>
            </a:r>
          </a:p>
        </p:txBody>
      </p:sp>
      <p:sp>
        <p:nvSpPr>
          <p:cNvPr id="25623" name="Line 24"/>
          <p:cNvSpPr>
            <a:spLocks noChangeShapeType="1"/>
          </p:cNvSpPr>
          <p:nvPr/>
        </p:nvSpPr>
        <p:spPr bwMode="auto">
          <a:xfrm flipV="1">
            <a:off x="6311900" y="50847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auto">
          <a:xfrm>
            <a:off x="5584794" y="5661026"/>
            <a:ext cx="14510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1" lang="en-US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Iran</a:t>
            </a:r>
          </a:p>
          <a:p>
            <a:pPr algn="ctr"/>
            <a:r>
              <a:rPr kumimoji="1" lang="en-US" altLang="ja-JP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(possibly)</a:t>
            </a:r>
          </a:p>
        </p:txBody>
      </p:sp>
      <p:sp>
        <p:nvSpPr>
          <p:cNvPr id="25625" name="Line 26"/>
          <p:cNvSpPr>
            <a:spLocks noChangeShapeType="1"/>
          </p:cNvSpPr>
          <p:nvPr/>
        </p:nvSpPr>
        <p:spPr bwMode="auto">
          <a:xfrm flipH="1">
            <a:off x="4224339" y="5229225"/>
            <a:ext cx="1366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6" name="Text Box 27"/>
          <p:cNvSpPr txBox="1">
            <a:spLocks noChangeArrowheads="1"/>
          </p:cNvSpPr>
          <p:nvPr/>
        </p:nvSpPr>
        <p:spPr bwMode="auto">
          <a:xfrm>
            <a:off x="4224338" y="5300664"/>
            <a:ext cx="145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sz="1200">
                <a:latin typeface="Times New Roman" panose="02020603050405020304" pitchFamily="18" charset="0"/>
                <a:cs typeface="Times New Roman" panose="02020603050405020304" pitchFamily="18" charset="0"/>
              </a:rPr>
              <a:t>Strong HIV program</a:t>
            </a:r>
          </a:p>
        </p:txBody>
      </p:sp>
      <p:sp>
        <p:nvSpPr>
          <p:cNvPr id="25627" name="Line 28"/>
          <p:cNvSpPr>
            <a:spLocks noChangeShapeType="1"/>
          </p:cNvSpPr>
          <p:nvPr/>
        </p:nvSpPr>
        <p:spPr bwMode="auto">
          <a:xfrm>
            <a:off x="7032626" y="5229225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8" name="Text Box 29"/>
          <p:cNvSpPr txBox="1">
            <a:spLocks noChangeArrowheads="1"/>
          </p:cNvSpPr>
          <p:nvPr/>
        </p:nvSpPr>
        <p:spPr bwMode="auto">
          <a:xfrm>
            <a:off x="6888163" y="5300664"/>
            <a:ext cx="13700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kumimoji="1" lang="en-US" altLang="ja-JP" sz="1200">
                <a:latin typeface="Times New Roman" panose="02020603050405020304" pitchFamily="18" charset="0"/>
                <a:cs typeface="Times New Roman" panose="02020603050405020304" pitchFamily="18" charset="0"/>
              </a:rPr>
              <a:t>weak HIV program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66875" y="692151"/>
            <a:ext cx="885825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>
              <a:defRPr/>
            </a:pPr>
            <a:r>
              <a:rPr kumimoji="1" lang="fa-IR" altLang="ja-JP" sz="4000" dirty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تقسیم بندی کشورها از لحاظ وضعیت اپیدمی</a:t>
            </a:r>
            <a:endParaRPr kumimoji="1" lang="en-US" altLang="ja-JP" sz="4000" dirty="0">
              <a:solidFill>
                <a:srgbClr val="FF0000"/>
              </a:solidFill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fld id="{CAE70A06-0925-4BC5-AA3E-33EE50A145E2}" type="slidenum">
              <a:rPr lang="fa-IR" altLang="en-US">
                <a:solidFill>
                  <a:srgbClr val="898989"/>
                </a:solidFill>
              </a:rPr>
              <a:pPr algn="l"/>
              <a:t>18</a:t>
            </a:fld>
            <a:endParaRPr lang="fa-IR" alt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9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992314" y="274638"/>
            <a:ext cx="8218487" cy="1143000"/>
          </a:xfrm>
        </p:spPr>
        <p:txBody>
          <a:bodyPr/>
          <a:lstStyle/>
          <a:p>
            <a:r>
              <a:rPr lang="fa-IR" altLang="en-US" b="1" smtClean="0">
                <a:solidFill>
                  <a:srgbClr val="FF0000"/>
                </a:solidFill>
                <a:cs typeface="B Nazanin" panose="00000400000000000000" pitchFamily="2" charset="-78"/>
              </a:rPr>
              <a:t>وضعیت اپیدمی اچ آی وی در ایران</a:t>
            </a:r>
            <a:endParaRPr lang="en-US" altLang="en-US" b="1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723331" y="2224217"/>
            <a:ext cx="10877266" cy="387495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altLang="en-US" sz="2800" dirty="0">
                <a:cs typeface="B Nazanin" panose="00000400000000000000" pitchFamily="2" charset="-78"/>
              </a:rPr>
              <a:t>کشور در مرحله همه گیری متمرکز قرار دارد</a:t>
            </a:r>
          </a:p>
          <a:p>
            <a:pPr>
              <a:spcAft>
                <a:spcPts val="1200"/>
              </a:spcAft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altLang="en-US" sz="2800" dirty="0">
                <a:cs typeface="B Nazanin" panose="00000400000000000000" pitchFamily="2" charset="-78"/>
              </a:rPr>
              <a:t>شیوع اچ آی وی</a:t>
            </a:r>
            <a:r>
              <a:rPr lang="en-US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>
                <a:cs typeface="B Nazanin" panose="00000400000000000000" pitchFamily="2" charset="-78"/>
              </a:rPr>
              <a:t> در بین مصرف </a:t>
            </a:r>
            <a:r>
              <a:rPr lang="fa-IR" altLang="en-US" sz="2800" dirty="0" err="1">
                <a:cs typeface="B Nazanin" panose="00000400000000000000" pitchFamily="2" charset="-78"/>
              </a:rPr>
              <a:t>کنندگان</a:t>
            </a:r>
            <a:r>
              <a:rPr lang="fa-IR" altLang="en-US" sz="2800" dirty="0">
                <a:cs typeface="B Nazanin" panose="00000400000000000000" pitchFamily="2" charset="-78"/>
              </a:rPr>
              <a:t> تزریقی 15% محاسبه شده است. گسترش برنامه های کاهش آسیب روند رشد در این گروه را کنترل کرده است</a:t>
            </a:r>
          </a:p>
          <a:p>
            <a:pPr>
              <a:spcAft>
                <a:spcPts val="1200"/>
              </a:spcAft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altLang="en-US" sz="2800" dirty="0">
                <a:cs typeface="B Nazanin" panose="00000400000000000000" pitchFamily="2" charset="-78"/>
              </a:rPr>
              <a:t>در بین زنان در معرض بیشترین خطر این میزان 4/5% محاسبه شده است</a:t>
            </a:r>
          </a:p>
          <a:p>
            <a:pPr>
              <a:spcAft>
                <a:spcPts val="1200"/>
              </a:spcAft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altLang="en-US" sz="2800" dirty="0">
                <a:cs typeface="B Nazanin" panose="00000400000000000000" pitchFamily="2" charset="-78"/>
              </a:rPr>
              <a:t> شیوع در بین زنان باردار نزدیک به صفر بوده است</a:t>
            </a:r>
          </a:p>
          <a:p>
            <a:pPr>
              <a:spcAft>
                <a:spcPts val="1200"/>
              </a:spcAft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altLang="en-US" sz="2800" dirty="0">
                <a:cs typeface="B Nazanin" panose="00000400000000000000" pitchFamily="2" charset="-78"/>
              </a:rPr>
              <a:t> شواهدی از همه گیری منتشر در حال حاضر وجود ندارد</a:t>
            </a:r>
          </a:p>
          <a:p>
            <a:pPr>
              <a:spcAft>
                <a:spcPts val="1200"/>
              </a:spcAft>
            </a:pPr>
            <a:endParaRPr lang="fa-IR" altLang="en-US" dirty="0" smtClean="0">
              <a:ea typeface="Majalla UI"/>
            </a:endParaRPr>
          </a:p>
          <a:p>
            <a:pPr>
              <a:spcAft>
                <a:spcPts val="1200"/>
              </a:spcAft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fld id="{DD6D7B99-5FBB-44C9-A96E-027DA408D547}" type="slidenum">
              <a:rPr lang="fa-IR" altLang="en-US">
                <a:solidFill>
                  <a:srgbClr val="898989"/>
                </a:solidFill>
              </a:rPr>
              <a:pPr algn="l"/>
              <a:t>19</a:t>
            </a:fld>
            <a:endParaRPr lang="fa-IR" alt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888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87271"/>
            <a:ext cx="8229600" cy="1212686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نمایش جهانی اپیدمی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HIV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53729"/>
          </a:xfrm>
        </p:spPr>
        <p:txBody>
          <a:bodyPr>
            <a:normAutofit/>
          </a:bodyPr>
          <a:lstStyle/>
          <a:p>
            <a:pPr>
              <a:buFont typeface="Arial" panose="020B0604020202090204" pitchFamily="34" charset="0"/>
              <a:buChar char="•"/>
            </a:pPr>
            <a:r>
              <a:rPr lang="fa-IR" sz="3100" b="1" dirty="0">
                <a:latin typeface="AmphionExtrabold" pitchFamily="2" charset="0"/>
                <a:cs typeface="B Yagut" panose="00000400000000000000" pitchFamily="2" charset="-78"/>
              </a:rPr>
              <a:t>36/7 </a:t>
            </a:r>
            <a:r>
              <a:rPr lang="fa-IR" sz="3100" b="1" dirty="0" smtClean="0">
                <a:latin typeface="AmphionExtrabold" pitchFamily="2" charset="0"/>
                <a:cs typeface="B Yagut" panose="00000400000000000000" pitchFamily="2" charset="-78"/>
              </a:rPr>
              <a:t>میلیون </a:t>
            </a:r>
            <a:r>
              <a:rPr lang="fa-IR" sz="3100" b="1" dirty="0">
                <a:latin typeface="AmphionExtrabold" pitchFamily="2" charset="0"/>
                <a:cs typeface="B Yagut" panose="00000400000000000000" pitchFamily="2" charset="-78"/>
              </a:rPr>
              <a:t>مبتلا به </a:t>
            </a:r>
            <a:r>
              <a:rPr lang="en-US" sz="3100" b="1" dirty="0">
                <a:latin typeface="AmphionExtrabold" pitchFamily="2" charset="0"/>
                <a:cs typeface="B Yagut" panose="00000400000000000000" pitchFamily="2" charset="-78"/>
              </a:rPr>
              <a:t>HIV</a:t>
            </a:r>
            <a:r>
              <a:rPr lang="fa-IR" sz="3100" b="1" dirty="0">
                <a:latin typeface="AmphionExtrabold" pitchFamily="2" charset="0"/>
                <a:cs typeface="B Yagut" panose="00000400000000000000" pitchFamily="2" charset="-78"/>
              </a:rPr>
              <a:t> در سطح جهان زندگی می کنند</a:t>
            </a:r>
          </a:p>
          <a:p>
            <a:pPr>
              <a:buFont typeface="Arial" panose="020B0604020202090204" pitchFamily="34" charset="0"/>
              <a:buChar char="•"/>
            </a:pPr>
            <a:r>
              <a:rPr lang="fa-IR" sz="3100" b="1" dirty="0" smtClean="0">
                <a:latin typeface="AmphionExtrabold" pitchFamily="2" charset="0"/>
                <a:cs typeface="B Yagut" panose="00000400000000000000" pitchFamily="2" charset="-78"/>
              </a:rPr>
              <a:t>تا به حال 35 میلیون مرگ داشته است</a:t>
            </a:r>
          </a:p>
          <a:p>
            <a:pPr>
              <a:buFont typeface="Arial" panose="020B0604020202090204" pitchFamily="34" charset="0"/>
              <a:buChar char="•"/>
            </a:pPr>
            <a:r>
              <a:rPr lang="fa-IR" sz="3100" b="1" dirty="0" smtClean="0">
                <a:latin typeface="AmphionExtrabold" pitchFamily="2" charset="0"/>
                <a:cs typeface="B Yagut" panose="00000400000000000000" pitchFamily="2" charset="-78"/>
              </a:rPr>
              <a:t>تنها در سال 2015 میلادی 1/1 میلیون نفر در اثر علل مرتبط با اچ آی وی فوت کرده </a:t>
            </a:r>
            <a:r>
              <a:rPr lang="fa-IR" sz="3100" b="1" dirty="0" err="1" smtClean="0">
                <a:latin typeface="AmphionExtrabold" pitchFamily="2" charset="0"/>
                <a:cs typeface="B Yagut" panose="00000400000000000000" pitchFamily="2" charset="-78"/>
              </a:rPr>
              <a:t>اند</a:t>
            </a:r>
            <a:endParaRPr lang="fa-IR" sz="3100" b="1" dirty="0" smtClean="0">
              <a:latin typeface="AmphionExtrabold" pitchFamily="2" charset="0"/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fa-IR" sz="3100" b="1" dirty="0">
                <a:latin typeface="AmphionExtrabold" pitchFamily="2" charset="0"/>
                <a:cs typeface="B Yagut" panose="00000400000000000000" pitchFamily="2" charset="-78"/>
              </a:rPr>
              <a:t> </a:t>
            </a:r>
            <a:r>
              <a:rPr lang="fa-IR" sz="3100" b="1" u="sng" dirty="0" smtClean="0">
                <a:latin typeface="AmphionExtrabold" pitchFamily="2" charset="0"/>
                <a:cs typeface="B Yagut" panose="00000400000000000000" pitchFamily="2" charset="-78"/>
              </a:rPr>
              <a:t>در سطح جهان </a:t>
            </a:r>
            <a:r>
              <a:rPr lang="fa-IR" sz="3100" b="1" dirty="0" smtClean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تنها 54 %  افراد مبتلا به </a:t>
            </a:r>
            <a:r>
              <a:rPr lang="en-US" sz="3100" b="1" dirty="0" smtClean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HIV</a:t>
            </a:r>
            <a:r>
              <a:rPr lang="fa-IR" sz="3100" b="1" dirty="0" smtClean="0">
                <a:solidFill>
                  <a:srgbClr val="FF0000"/>
                </a:solidFill>
                <a:latin typeface="AmphionExtrabold" pitchFamily="2" charset="0"/>
                <a:cs typeface="B Yagut" panose="00000400000000000000" pitchFamily="2" charset="-78"/>
              </a:rPr>
              <a:t>  از ابتلای خود آگاهی دارند </a:t>
            </a:r>
            <a:endParaRPr lang="fa-IR" sz="3100" b="1" dirty="0">
              <a:solidFill>
                <a:srgbClr val="FF0000"/>
              </a:solidFill>
              <a:latin typeface="AmphionExtrabold" pitchFamily="2" charset="0"/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54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260351"/>
            <a:ext cx="6554788" cy="792163"/>
          </a:xfrm>
        </p:spPr>
        <p:txBody>
          <a:bodyPr/>
          <a:lstStyle/>
          <a:p>
            <a:pPr algn="r"/>
            <a:r>
              <a:rPr lang="fa-IR" altLang="en-US" sz="4400" b="1">
                <a:solidFill>
                  <a:srgbClr val="C00000"/>
                </a:solidFill>
                <a:cs typeface="B Nazanin" panose="00000400000000000000" pitchFamily="2" charset="-78"/>
              </a:rPr>
              <a:t>تاریخچه:</a:t>
            </a:r>
            <a:endParaRPr lang="en-US" altLang="en-US" sz="4400" b="1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1865870"/>
            <a:ext cx="7696200" cy="4153930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1981:  گزارش همزمان </a:t>
            </a:r>
            <a:r>
              <a:rPr lang="fa-IR" altLang="en-US" dirty="0" err="1" smtClean="0">
                <a:solidFill>
                  <a:srgbClr val="004B96"/>
                </a:solidFill>
                <a:cs typeface="B Nazanin" panose="00000400000000000000" pitchFamily="2" charset="-78"/>
              </a:rPr>
              <a:t>پنوموسیستیس</a:t>
            </a: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</a:t>
            </a:r>
            <a:r>
              <a:rPr lang="fa-IR" altLang="en-US" dirty="0" err="1" smtClean="0">
                <a:solidFill>
                  <a:srgbClr val="004B96"/>
                </a:solidFill>
                <a:cs typeface="B Nazanin" panose="00000400000000000000" pitchFamily="2" charset="-78"/>
              </a:rPr>
              <a:t>کارینی</a:t>
            </a: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در پنج مرد </a:t>
            </a:r>
            <a:r>
              <a:rPr lang="fa-IR" altLang="en-US" dirty="0" err="1" smtClean="0">
                <a:solidFill>
                  <a:srgbClr val="004B96"/>
                </a:solidFill>
                <a:cs typeface="B Nazanin" panose="00000400000000000000" pitchFamily="2" charset="-78"/>
              </a:rPr>
              <a:t>هموسکسوال</a:t>
            </a:r>
            <a:endParaRPr lang="fa-IR" altLang="en-US" dirty="0" smtClean="0">
              <a:solidFill>
                <a:srgbClr val="004B96"/>
              </a:solidFill>
              <a:cs typeface="B Nazanin" panose="00000400000000000000" pitchFamily="2" charset="-78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1983: کشف ویروس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1985:  پیدا شدن </a:t>
            </a:r>
            <a:r>
              <a:rPr lang="fa-IR" altLang="en-US" dirty="0" err="1" smtClean="0">
                <a:solidFill>
                  <a:srgbClr val="004B96"/>
                </a:solidFill>
                <a:cs typeface="B Nazanin" panose="00000400000000000000" pitchFamily="2" charset="-78"/>
              </a:rPr>
              <a:t>روش‌های</a:t>
            </a:r>
            <a:r>
              <a:rPr lang="fa-IR" altLang="en-US" dirty="0" smtClean="0">
                <a:solidFill>
                  <a:srgbClr val="004B96"/>
                </a:solidFill>
                <a:cs typeface="B Nazanin" panose="00000400000000000000" pitchFamily="2" charset="-78"/>
              </a:rPr>
              <a:t> تشخیص</a:t>
            </a:r>
            <a:endParaRPr lang="en-US" altLang="en-US" dirty="0" smtClean="0">
              <a:solidFill>
                <a:srgbClr val="004B96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fld id="{8F26FB89-EC34-470F-A356-149CA799E99B}" type="slidenum">
              <a:rPr lang="fa-IR" altLang="en-US">
                <a:solidFill>
                  <a:srgbClr val="898989"/>
                </a:solidFill>
              </a:rPr>
              <a:pPr algn="l"/>
              <a:t>20</a:t>
            </a:fld>
            <a:endParaRPr lang="fa-IR" alt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93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626" y="276226"/>
            <a:ext cx="7510463" cy="714375"/>
          </a:xfrm>
        </p:spPr>
        <p:txBody>
          <a:bodyPr rtlCol="1">
            <a:normAutofit fontScale="90000"/>
          </a:bodyPr>
          <a:lstStyle/>
          <a:p>
            <a:pPr algn="r">
              <a:defRPr/>
            </a:pPr>
            <a:r>
              <a:rPr lang="fa-IR" sz="4800" b="1" dirty="0">
                <a:solidFill>
                  <a:srgbClr val="C00000"/>
                </a:solidFill>
                <a:cs typeface="B Nazanin" pitchFamily="2" charset="-78"/>
              </a:rPr>
              <a:t>راه های انتقال</a:t>
            </a:r>
            <a:r>
              <a:rPr lang="fa-IR" sz="4800" b="1" dirty="0">
                <a:solidFill>
                  <a:srgbClr val="C00000"/>
                </a:solidFill>
                <a:cs typeface="B Homa" pitchFamily="2" charset="-78"/>
              </a:rPr>
              <a:t>:</a:t>
            </a:r>
            <a:endParaRPr lang="en-GB" sz="4800" b="1" dirty="0">
              <a:solidFill>
                <a:srgbClr val="C00000"/>
              </a:solidFill>
              <a:cs typeface="B Homa" pitchFamily="2" charset="-78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5677469" y="852616"/>
            <a:ext cx="6155140" cy="5711957"/>
          </a:xfrm>
        </p:spPr>
        <p:txBody>
          <a:bodyPr>
            <a:normAutofit/>
          </a:bodyPr>
          <a:lstStyle/>
          <a:p>
            <a:pPr marL="347663" indent="-347663">
              <a:lnSpc>
                <a:spcPct val="90000"/>
              </a:lnSpc>
              <a:buClr>
                <a:srgbClr val="AA9DC3"/>
              </a:buClr>
              <a:buNone/>
            </a:pPr>
            <a:r>
              <a:rPr lang="fa-IR" altLang="en-US" b="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تماس خونی:</a:t>
            </a:r>
          </a:p>
          <a:p>
            <a:pPr marL="747713" lvl="1" indent="-347663">
              <a:lnSpc>
                <a:spcPct val="90000"/>
              </a:lnSpc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b="0" dirty="0" smtClean="0">
                <a:cs typeface="B Nazanin" panose="00000400000000000000" pitchFamily="2" charset="-78"/>
              </a:rPr>
              <a:t>تزریق خون و فرآورده های آلوده</a:t>
            </a:r>
          </a:p>
          <a:p>
            <a:pPr marL="747713" lvl="1" indent="-347663">
              <a:lnSpc>
                <a:spcPct val="90000"/>
              </a:lnSpc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b="0" dirty="0" smtClean="0">
                <a:cs typeface="B Nazanin" panose="00000400000000000000" pitchFamily="2" charset="-78"/>
              </a:rPr>
              <a:t>اعتیاد تزریقی</a:t>
            </a:r>
          </a:p>
          <a:p>
            <a:pPr lvl="2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>
                <a:cs typeface="B Koodak" pitchFamily="2" charset="-78"/>
              </a:rPr>
              <a:t>دفعات استفاده از یک سوزن </a:t>
            </a:r>
          </a:p>
          <a:p>
            <a:pPr lvl="2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>
                <a:cs typeface="B Koodak" pitchFamily="2" charset="-78"/>
              </a:rPr>
              <a:t>دفعات تزریق</a:t>
            </a:r>
          </a:p>
          <a:p>
            <a:pPr lvl="2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>
                <a:cs typeface="B Koodak" pitchFamily="2" charset="-78"/>
              </a:rPr>
              <a:t> تعداد افراد</a:t>
            </a:r>
            <a:r>
              <a:rPr lang="en-US" dirty="0">
                <a:cs typeface="B Koodak" pitchFamily="2" charset="-78"/>
              </a:rPr>
              <a:t> </a:t>
            </a:r>
            <a:r>
              <a:rPr lang="fa-IR" dirty="0">
                <a:cs typeface="B Koodak" pitchFamily="2" charset="-78"/>
              </a:rPr>
              <a:t>استفاده </a:t>
            </a:r>
            <a:r>
              <a:rPr lang="fa-IR" dirty="0" err="1">
                <a:cs typeface="B Koodak" pitchFamily="2" charset="-78"/>
              </a:rPr>
              <a:t>كننده</a:t>
            </a:r>
            <a:r>
              <a:rPr lang="fa-IR" dirty="0">
                <a:cs typeface="B Koodak" pitchFamily="2" charset="-78"/>
              </a:rPr>
              <a:t>  از یک ابزار مشترک  در تزریق</a:t>
            </a:r>
          </a:p>
          <a:p>
            <a:pPr lvl="2"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>
                <a:cs typeface="B Koodak" pitchFamily="2" charset="-78"/>
              </a:rPr>
              <a:t> شیوع اچ آی وی در جامعه</a:t>
            </a:r>
            <a:endParaRPr lang="en-US" dirty="0">
              <a:cs typeface="B Koodak" pitchFamily="2" charset="-78"/>
            </a:endParaRPr>
          </a:p>
          <a:p>
            <a:pPr marL="747713" lvl="1" indent="-347663">
              <a:lnSpc>
                <a:spcPct val="90000"/>
              </a:lnSpc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b="0" dirty="0" smtClean="0">
                <a:cs typeface="B Nazanin" panose="00000400000000000000" pitchFamily="2" charset="-78"/>
              </a:rPr>
              <a:t>تماسهای تصادفی، استفاده مشترک از ابزار تیز</a:t>
            </a:r>
          </a:p>
          <a:p>
            <a:pPr marL="747713" lvl="1" indent="-347663">
              <a:lnSpc>
                <a:spcPct val="90000"/>
              </a:lnSpc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b="0" dirty="0" smtClean="0">
                <a:cs typeface="B Nazanin" panose="00000400000000000000" pitchFamily="2" charset="-78"/>
              </a:rPr>
              <a:t>اهدا عضو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fld id="{916CACDA-07A5-45BD-BD14-4BED98E126E4}" type="slidenum">
              <a:rPr lang="fa-IR" altLang="en-US">
                <a:solidFill>
                  <a:srgbClr val="898989"/>
                </a:solidFill>
              </a:rPr>
              <a:pPr algn="l"/>
              <a:t>21</a:t>
            </a:fld>
            <a:endParaRPr lang="fa-IR" altLang="en-US">
              <a:solidFill>
                <a:srgbClr val="898989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68740" y="2022635"/>
            <a:ext cx="4544705" cy="51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7663" indent="-347663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7713" indent="-347663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AA9DC3"/>
              </a:buClr>
            </a:pPr>
            <a:r>
              <a:rPr lang="fa-IR" altLang="en-US" sz="2000" dirty="0">
                <a:solidFill>
                  <a:srgbClr val="C00000"/>
                </a:solidFill>
                <a:latin typeface="Constantia" panose="02030602050306030303" pitchFamily="18" charset="0"/>
                <a:cs typeface="B Nazanin" panose="00000400000000000000" pitchFamily="2" charset="-78"/>
              </a:rPr>
              <a:t>تماس جنسی: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افزایش تعداد </a:t>
            </a:r>
            <a:r>
              <a:rPr lang="fa-IR" altLang="en-US" sz="2000" dirty="0" smtClean="0">
                <a:latin typeface="Constantia" panose="02030602050306030303" pitchFamily="18" charset="0"/>
                <a:cs typeface="B Nazanin" panose="00000400000000000000" pitchFamily="2" charset="-78"/>
              </a:rPr>
              <a:t>شرکای جنسی</a:t>
            </a:r>
            <a:endParaRPr lang="fa-IR" altLang="en-US" sz="2000" dirty="0">
              <a:latin typeface="Constantia" panose="02030602050306030303" pitchFamily="18" charset="0"/>
              <a:cs typeface="B Nazanin" panose="00000400000000000000" pitchFamily="2" charset="-78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جنس مونث بویژه در سنین پایین تر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 err="1" smtClean="0">
                <a:latin typeface="Constantia" panose="02030602050306030303" pitchFamily="18" charset="0"/>
                <a:cs typeface="B Nazanin" panose="00000400000000000000" pitchFamily="2" charset="-78"/>
              </a:rPr>
              <a:t>تماس‌های</a:t>
            </a:r>
            <a:r>
              <a:rPr lang="fa-IR" altLang="en-US" sz="2000" dirty="0" smtClean="0">
                <a:latin typeface="Constantia" panose="02030602050306030303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منجر به تروما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تماس </a:t>
            </a:r>
            <a:r>
              <a:rPr lang="fa-IR" altLang="en-US" sz="2000" dirty="0" err="1">
                <a:latin typeface="Constantia" panose="02030602050306030303" pitchFamily="18" charset="0"/>
                <a:cs typeface="B Nazanin" panose="00000400000000000000" pitchFamily="2" charset="-78"/>
              </a:rPr>
              <a:t>آنال</a:t>
            </a: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 smtClean="0">
                <a:latin typeface="Constantia" panose="02030602050306030303" pitchFamily="18" charset="0"/>
                <a:cs typeface="B Nazanin" panose="00000400000000000000" pitchFamily="2" charset="-78"/>
              </a:rPr>
              <a:t>ابتلای </a:t>
            </a: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همزمان به یک بیماری </a:t>
            </a:r>
            <a:r>
              <a:rPr lang="fa-IR" altLang="en-US" sz="2000" dirty="0" smtClean="0">
                <a:latin typeface="Constantia" panose="02030602050306030303" pitchFamily="18" charset="0"/>
                <a:cs typeface="B Nazanin" panose="00000400000000000000" pitchFamily="2" charset="-78"/>
              </a:rPr>
              <a:t>آمیزشی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 smtClean="0">
                <a:latin typeface="Constantia" panose="02030602050306030303" pitchFamily="18" charset="0"/>
                <a:cs typeface="B Nazanin" panose="00000400000000000000" pitchFamily="2" charset="-78"/>
              </a:rPr>
              <a:t>مرحله بیماری( اولیه/ پیشرفته)</a:t>
            </a:r>
            <a:endParaRPr lang="en-US" altLang="en-US" sz="2000" dirty="0" smtClean="0">
              <a:latin typeface="Constantia" panose="02030602050306030303" pitchFamily="18" charset="0"/>
              <a:cs typeface="B Nazanin" panose="00000400000000000000" pitchFamily="2" charset="-78"/>
            </a:endParaRPr>
          </a:p>
          <a:p>
            <a:pPr marL="400050" lvl="1" indent="0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</a:pPr>
            <a:endParaRPr lang="fa-IR" altLang="en-US" sz="2000" dirty="0">
              <a:latin typeface="Constantia" panose="02030602050306030303" pitchFamily="18" charset="0"/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AA9DC3"/>
              </a:buClr>
            </a:pPr>
            <a:r>
              <a:rPr lang="fa-IR" altLang="en-US" sz="2000" dirty="0">
                <a:solidFill>
                  <a:srgbClr val="C00000"/>
                </a:solidFill>
                <a:latin typeface="Constantia" panose="02030602050306030303" pitchFamily="18" charset="0"/>
                <a:cs typeface="B Nazanin" panose="00000400000000000000" pitchFamily="2" charset="-78"/>
              </a:rPr>
              <a:t>مادر به نوزاد: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حاملگی، زایمان: 40-13 در صد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◄"/>
            </a:pPr>
            <a:r>
              <a:rPr lang="fa-IR" altLang="en-US" sz="2000" dirty="0">
                <a:latin typeface="Constantia" panose="02030602050306030303" pitchFamily="18" charset="0"/>
                <a:cs typeface="B Nazanin" panose="00000400000000000000" pitchFamily="2" charset="-78"/>
              </a:rPr>
              <a:t>شیر دهی: 30-15 درصد</a:t>
            </a:r>
            <a:endParaRPr lang="en-GB" altLang="en-US" sz="2000" dirty="0">
              <a:solidFill>
                <a:srgbClr val="FFFF00"/>
              </a:solidFill>
              <a:latin typeface="Constantia" panose="020306020503060303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27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12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Koodak" pitchFamily="2" charset="-78"/>
              </a:rPr>
              <a:t>افزایش </a:t>
            </a:r>
            <a:r>
              <a:rPr lang="fa-IR" dirty="0">
                <a:cs typeface="B Koodak" pitchFamily="2" charset="-78"/>
              </a:rPr>
              <a:t>انتقال ویروس از مادر مبتلا به فرزند </a:t>
            </a:r>
            <a:r>
              <a:rPr lang="fa-IR" dirty="0" smtClean="0">
                <a:cs typeface="B Koodak" pitchFamily="2" charset="-78"/>
              </a:rPr>
              <a:t>:</a:t>
            </a:r>
            <a:r>
              <a:rPr lang="fa-IR" dirty="0">
                <a:cs typeface="B Koodak" pitchFamily="2" charset="-78"/>
              </a:rPr>
              <a:t/>
            </a:r>
            <a:br>
              <a:rPr lang="fa-IR" dirty="0">
                <a:cs typeface="B Koodak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مادرانی که بار ویروسی بالاتری دارند (در مرحله عفونت حاد ، یا در مرحله پیشرفته بیماری)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زایمان زودرس،  تاخیر در زایمان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سن بالای مادر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 کمبود ویتامین </a:t>
            </a:r>
            <a:r>
              <a:rPr lang="en-US" dirty="0" smtClean="0">
                <a:cs typeface="B Koodak" pitchFamily="2" charset="-78"/>
              </a:rPr>
              <a:t>A</a:t>
            </a:r>
            <a:r>
              <a:rPr lang="fa-IR" dirty="0" smtClean="0">
                <a:cs typeface="B Koodak" pitchFamily="2" charset="-78"/>
              </a:rPr>
              <a:t> در مادر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 استعمال دخانیات و سایر مواد مخدر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cs typeface="B Koodak" pitchFamily="2" charset="-78"/>
              </a:rPr>
              <a:t>کوریو آمنیونیت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61254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9" y="2115404"/>
            <a:ext cx="11273051" cy="4230806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sz="3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مصرف مواد محرک </a:t>
            </a:r>
            <a:r>
              <a:rPr lang="fa-IR" sz="3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آمفتامینی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و مواد </a:t>
            </a:r>
            <a:r>
              <a:rPr lang="fa-IR" sz="3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رونگردان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و مخدر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رو به </a:t>
            </a:r>
            <a:r>
              <a:rPr lang="fa-IR" sz="31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افزایش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است.</a:t>
            </a:r>
          </a:p>
          <a:p>
            <a:pPr algn="just"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سن مصرف مواد در حال کم شدن است. </a:t>
            </a:r>
            <a:endParaRPr lang="fa-IR" sz="3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Lotus" panose="00000400000000000000" pitchFamily="2" charset="-78"/>
            </a:endParaRPr>
          </a:p>
          <a:p>
            <a:pPr algn="just"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مواد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محرك آمفتاميني مي تواند منجر به </a:t>
            </a:r>
            <a:r>
              <a:rPr lang="fa-IR" sz="3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افزايش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رفتارهاي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پرخطر جنسي شامل رفتارهاي </a:t>
            </a:r>
            <a:r>
              <a:rPr lang="fa-IR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جنسي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محافظت 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نشده و </a:t>
            </a:r>
            <a:r>
              <a:rPr lang="fa-IR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گروهي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گردد</a:t>
            </a:r>
            <a:r>
              <a:rPr lang="en-US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.</a:t>
            </a:r>
            <a:endParaRPr lang="fa-IR" sz="3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Lotus" panose="00000400000000000000" pitchFamily="2" charset="-78"/>
            </a:endParaRPr>
          </a:p>
          <a:p>
            <a:pPr algn="just"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مواد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محرك و رفتارهاي پرخطر جنسي متعاقب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مصرف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آنها مي تواند منجر به افزايش ريسك ابتلا به </a:t>
            </a:r>
            <a:r>
              <a:rPr 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HIV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و 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ساير بيماري هاي </a:t>
            </a:r>
            <a:r>
              <a:rPr lang="fa-IR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آميزشي</a:t>
            </a:r>
            <a:r>
              <a:rPr lang="fa-IR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گردد</a:t>
            </a:r>
            <a:r>
              <a:rPr lang="en-US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.</a:t>
            </a:r>
            <a:endParaRPr lang="en-US" sz="3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Lotus" panose="00000400000000000000" pitchFamily="2" charset="-78"/>
            </a:endParaRP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>
              <a:latin typeface="Arial Narrow" pitchFamily="34" charset="0"/>
              <a:cs typeface="B Lotus" panose="00000400000000000000" pitchFamily="2" charset="-78"/>
            </a:endParaRP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defRPr/>
            </a:pPr>
            <a:endParaRPr lang="en-US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90800" y="533400"/>
            <a:ext cx="6934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واقعیت موجود</a:t>
            </a:r>
            <a:endParaRPr lang="en-US" sz="44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46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6075952"/>
              </p:ext>
            </p:extLst>
          </p:nvPr>
        </p:nvGraphicFramePr>
        <p:xfrm>
          <a:off x="2209800" y="1705970"/>
          <a:ext cx="7391400" cy="4790360"/>
        </p:xfrm>
        <a:graphic>
          <a:graphicData uri="http://schemas.openxmlformats.org/drawingml/2006/table">
            <a:tbl>
              <a:tblPr/>
              <a:tblGrid>
                <a:gridCol w="3048000"/>
                <a:gridCol w="4343400"/>
              </a:tblGrid>
              <a:tr h="42377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خطر انتقال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راه مواجهه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5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92%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انتقال خون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  <a:tabLst>
                          <a:tab pos="1047115" algn="l"/>
                          <a:tab pos="1350645" algn="ctr"/>
                        </a:tabLs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67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اشتراک سوزن در مصرف تزریقی مواد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3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Arial"/>
                        </a:rPr>
                        <a:t>–</a:t>
                      </a:r>
                      <a:r>
                        <a:rPr lang="ar-SA" sz="2400" b="1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0.5%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مقعدی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3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فرورفتن سوزن در پوست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83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2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0-1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واژنی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06</a:t>
                      </a:r>
                      <a:r>
                        <a:rPr lang="en-US" sz="2400" b="1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مقعدی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83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>
                          <a:latin typeface="Tiepolo"/>
                          <a:ea typeface="Times New Roman"/>
                          <a:cs typeface="B Zar"/>
                        </a:rPr>
                        <a:t>0.08%</a:t>
                      </a:r>
                      <a:endParaRPr lang="en-US" sz="24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واژنی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0.2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Arial"/>
                        </a:rPr>
                        <a:t>–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Tiepolo"/>
                        </a:rPr>
                        <a:t> 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0.05%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مفعول آمیزش دهانی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01</a:t>
                      </a:r>
                      <a:r>
                        <a:rPr lang="en-US" sz="2400" b="1" dirty="0">
                          <a:latin typeface="Tiepolo"/>
                          <a:ea typeface="Times New Roman"/>
                          <a:cs typeface="B Zar"/>
                        </a:rPr>
                        <a:t>.</a:t>
                      </a: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0%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2400" b="1" dirty="0">
                          <a:latin typeface="Tiepolo"/>
                          <a:ea typeface="Times New Roman"/>
                          <a:cs typeface="B Zar"/>
                        </a:rPr>
                        <a:t>فاعل آمیزش دهانی</a:t>
                      </a: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78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8229600" cy="914400"/>
          </a:xfrm>
        </p:spPr>
        <p:txBody>
          <a:bodyPr/>
          <a:lstStyle/>
          <a:p>
            <a:pPr rtl="1" eaLnBrk="1" hangingPunct="1"/>
            <a:r>
              <a:rPr lang="fa-IR" b="1" dirty="0" smtClean="0">
                <a:solidFill>
                  <a:srgbClr val="C00000"/>
                </a:solidFill>
                <a:cs typeface="B Homa" pitchFamily="2" charset="-78"/>
              </a:rPr>
              <a:t>  </a:t>
            </a:r>
            <a:r>
              <a:rPr lang="en-GB" b="1" dirty="0" smtClean="0">
                <a:solidFill>
                  <a:srgbClr val="C00000"/>
                </a:solidFill>
                <a:cs typeface="B Koodak" pitchFamily="2" charset="-78"/>
              </a:rPr>
              <a:t>HIV</a:t>
            </a:r>
            <a:r>
              <a:rPr lang="fa-IR" b="1" dirty="0" smtClean="0">
                <a:solidFill>
                  <a:srgbClr val="C00000"/>
                </a:solidFill>
                <a:cs typeface="B Koodak" pitchFamily="2" charset="-78"/>
              </a:rPr>
              <a:t> از این راه ها منتقل نمی شود:</a:t>
            </a:r>
            <a:endParaRPr lang="en-GB" b="1" dirty="0" smtClean="0">
              <a:solidFill>
                <a:srgbClr val="C00000"/>
              </a:solidFill>
              <a:cs typeface="B Koodak" pitchFamily="2" charset="-78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28048" y="1897040"/>
            <a:ext cx="5384784" cy="4585648"/>
          </a:xfrm>
        </p:spPr>
        <p:txBody>
          <a:bodyPr>
            <a:normAutofit fontScale="92500" lnSpcReduction="10000"/>
          </a:bodyPr>
          <a:lstStyle/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b="1" dirty="0" smtClean="0">
                <a:cs typeface="B Mitra" pitchFamily="2" charset="-78"/>
              </a:rPr>
              <a:t> </a:t>
            </a:r>
            <a:r>
              <a:rPr lang="fa-IR" sz="3000" b="1" dirty="0">
                <a:cs typeface="B Koodak" pitchFamily="2" charset="-78"/>
              </a:rPr>
              <a:t>دست دادن، کنار هم نشستن</a:t>
            </a:r>
          </a:p>
          <a:p>
            <a:pPr algn="r" rtl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cs typeface="B Koodak" pitchFamily="2" charset="-78"/>
              </a:rPr>
              <a:t>درآغوش کشیدن، روبوسی</a:t>
            </a:r>
          </a:p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cs typeface="B Koodak" pitchFamily="2" charset="-78"/>
              </a:rPr>
              <a:t>عطسه، سرفه</a:t>
            </a:r>
          </a:p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cs typeface="B Koodak" pitchFamily="2" charset="-78"/>
              </a:rPr>
              <a:t>استفاده از ظروف غذاخوری، حوله یا البسه مشترک</a:t>
            </a:r>
          </a:p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cs typeface="B Koodak" pitchFamily="2" charset="-78"/>
              </a:rPr>
              <a:t>استفاده از توالت، حمام و استخر عمومی</a:t>
            </a:r>
          </a:p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cs typeface="B Koodak" pitchFamily="2" charset="-78"/>
              </a:rPr>
              <a:t>تلفن عمومی، دستگیره، وسایل نقلیه عمومی</a:t>
            </a:r>
          </a:p>
          <a:p>
            <a:pPr algn="r" rtl="1" eaLnBrk="1" hangingPunct="1">
              <a:buClr>
                <a:srgbClr val="C00000"/>
              </a:buClr>
              <a:buFont typeface="Arial" pitchFamily="34" charset="0"/>
              <a:buChar char="◄"/>
            </a:pPr>
            <a:r>
              <a:rPr lang="fa-IR" sz="3000" b="1" dirty="0">
                <a:solidFill>
                  <a:srgbClr val="00B050"/>
                </a:solidFill>
                <a:cs typeface="B Koodak" pitchFamily="2" charset="-78"/>
              </a:rPr>
              <a:t>گزش حشرات، نیش پشه</a:t>
            </a:r>
            <a:endParaRPr lang="en-GB" sz="3000" b="1" dirty="0">
              <a:solidFill>
                <a:srgbClr val="00B050"/>
              </a:solidFill>
              <a:cs typeface="B Koodak" pitchFamily="2" charset="-78"/>
            </a:endParaRPr>
          </a:p>
        </p:txBody>
      </p:sp>
      <p:pic>
        <p:nvPicPr>
          <p:cNvPr id="11268" name="Picture 4" descr="G:\E\AIDS photo\hug m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76999" y="1752600"/>
            <a:ext cx="3977185" cy="4730088"/>
          </a:xfr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4" y="274638"/>
            <a:ext cx="8218487" cy="1143000"/>
          </a:xfrm>
        </p:spPr>
        <p:txBody>
          <a:bodyPr/>
          <a:lstStyle/>
          <a:p>
            <a:pPr algn="r" defTabSz="957263"/>
            <a:r>
              <a:rPr lang="fa-IR" altLang="en-US" b="1" smtClean="0">
                <a:solidFill>
                  <a:srgbClr val="C00000"/>
                </a:solidFill>
                <a:cs typeface="B Nazanin" panose="00000400000000000000" pitchFamily="2" charset="-78"/>
              </a:rPr>
              <a:t>       مراحل بیماری:</a:t>
            </a:r>
            <a:endParaRPr lang="en-GB" altLang="en-US" b="1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354843" y="2285078"/>
            <a:ext cx="11315382" cy="3124201"/>
          </a:xfrm>
        </p:spPr>
        <p:txBody>
          <a:bodyPr>
            <a:noAutofit/>
          </a:bodyPr>
          <a:lstStyle/>
          <a:p>
            <a:pPr>
              <a:buClr>
                <a:srgbClr val="AA9DC3"/>
              </a:buClr>
              <a:buFont typeface="Arial" panose="020B0604020202020204" pitchFamily="34" charset="0"/>
              <a:buChar char="◄"/>
            </a:pPr>
            <a:r>
              <a:rPr lang="fa-IR" altLang="en-US" sz="3200" b="1" dirty="0">
                <a:cs typeface="B Nazanin" panose="00000400000000000000" pitchFamily="2" charset="-78"/>
              </a:rPr>
              <a:t>عفونت حاد اولیه ( در 75 در صد موارد در 2 تا 4 هفته بعد از ورود ویروس )</a:t>
            </a:r>
          </a:p>
          <a:p>
            <a:pPr>
              <a:buClr>
                <a:srgbClr val="AA9DC3"/>
              </a:buClr>
              <a:buFont typeface="Arial" panose="020B0604020202020204" pitchFamily="34" charset="0"/>
              <a:buChar char="◄"/>
            </a:pPr>
            <a:r>
              <a:rPr lang="fa-IR" altLang="en-US" sz="3200" b="1" dirty="0">
                <a:cs typeface="B Nazanin" panose="00000400000000000000" pitchFamily="2" charset="-78"/>
              </a:rPr>
              <a:t>مرحله بدون علامت ( 5-15 سال )</a:t>
            </a:r>
          </a:p>
          <a:p>
            <a:pPr>
              <a:buClr>
                <a:srgbClr val="AA9DC3"/>
              </a:buClr>
              <a:buFont typeface="Arial" panose="020B0604020202020204" pitchFamily="34" charset="0"/>
              <a:buChar char="◄"/>
            </a:pPr>
            <a:r>
              <a:rPr lang="fa-IR" altLang="en-US" sz="3200" b="1" dirty="0">
                <a:cs typeface="B Nazanin" panose="00000400000000000000" pitchFamily="2" charset="-78"/>
              </a:rPr>
              <a:t>مرحله علامت دار ( تب، کاهش وزن بیش از ده درصد، اسهال طولانی مدت، </a:t>
            </a:r>
            <a:r>
              <a:rPr lang="fa-IR" altLang="en-US" sz="3200" b="1" dirty="0" err="1" smtClean="0">
                <a:cs typeface="B Nazanin" panose="00000400000000000000" pitchFamily="2" charset="-78"/>
              </a:rPr>
              <a:t>عفونت‌ها</a:t>
            </a:r>
            <a:r>
              <a:rPr lang="fa-IR" altLang="en-US" sz="3200" b="1" dirty="0" smtClean="0">
                <a:cs typeface="B Nazanin" panose="00000400000000000000" pitchFamily="2" charset="-78"/>
              </a:rPr>
              <a:t> </a:t>
            </a:r>
            <a:r>
              <a:rPr lang="fa-IR" altLang="en-US" sz="3200" b="1" dirty="0">
                <a:cs typeface="B Nazanin" panose="00000400000000000000" pitchFamily="2" charset="-78"/>
              </a:rPr>
              <a:t>و </a:t>
            </a:r>
            <a:r>
              <a:rPr lang="fa-IR" altLang="en-US" sz="3200" b="1" dirty="0" err="1" smtClean="0">
                <a:cs typeface="B Nazanin" panose="00000400000000000000" pitchFamily="2" charset="-78"/>
              </a:rPr>
              <a:t>سرطان‌های</a:t>
            </a:r>
            <a:r>
              <a:rPr lang="fa-IR" altLang="en-US" sz="3200" b="1" dirty="0" smtClean="0">
                <a:cs typeface="B Nazanin" panose="00000400000000000000" pitchFamily="2" charset="-78"/>
              </a:rPr>
              <a:t> </a:t>
            </a:r>
            <a:r>
              <a:rPr lang="fa-IR" altLang="en-US" sz="3200" b="1" dirty="0">
                <a:cs typeface="B Nazanin" panose="00000400000000000000" pitchFamily="2" charset="-78"/>
              </a:rPr>
              <a:t>فرصت طلب...) </a:t>
            </a:r>
          </a:p>
          <a:p>
            <a:pPr>
              <a:buClr>
                <a:srgbClr val="FFFF00"/>
              </a:buClr>
              <a:buSzPct val="110000"/>
              <a:buFont typeface="Wingdings" panose="05000000000000000000" pitchFamily="2" charset="2"/>
              <a:buChar char="ç"/>
            </a:pPr>
            <a:r>
              <a:rPr lang="fa-IR" altLang="en-US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</a:t>
            </a:r>
            <a:r>
              <a:rPr lang="fa-IR" altLang="en-US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  <a:r>
              <a:rPr lang="fa-IR" altLang="en-US" sz="3200" b="1" i="1" dirty="0">
                <a:cs typeface="B Nazanin" panose="00000400000000000000" pitchFamily="2" charset="-78"/>
              </a:rPr>
              <a:t>علائم این بیماری در بسیاری </a:t>
            </a:r>
            <a:r>
              <a:rPr lang="fa-IR" altLang="en-US" sz="3200" b="1" i="1" dirty="0" smtClean="0">
                <a:cs typeface="B Nazanin" panose="00000400000000000000" pitchFamily="2" charset="-78"/>
              </a:rPr>
              <a:t>موارد، </a:t>
            </a:r>
            <a:r>
              <a:rPr lang="fa-IR" altLang="en-US" sz="3200" b="1" i="1" dirty="0">
                <a:cs typeface="B Nazanin" panose="00000400000000000000" pitchFamily="2" charset="-78"/>
              </a:rPr>
              <a:t>مشابه بیماری های دیگر است.</a:t>
            </a:r>
            <a:endParaRPr lang="en-GB" altLang="en-US" sz="3200" b="1" i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fld id="{D3C83124-3DEB-4CCC-84FA-1E41EA819DB1}" type="slidenum">
              <a:rPr lang="fa-IR" altLang="en-US">
                <a:solidFill>
                  <a:srgbClr val="898989"/>
                </a:solidFill>
              </a:rPr>
              <a:pPr algn="l"/>
              <a:t>26</a:t>
            </a:fld>
            <a:endParaRPr lang="fa-IR" alt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12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cs typeface="B Yagut" panose="00000400000000000000" pitchFamily="2" charset="-78"/>
              </a:rPr>
              <a:t>تشخيص:</a:t>
            </a:r>
            <a:r>
              <a:rPr lang="ar-SA" b="1" dirty="0">
                <a:solidFill>
                  <a:srgbClr val="FF0000"/>
                </a:solidFill>
                <a:cs typeface="B Yagut" panose="00000400000000000000" pitchFamily="2" charset="-78"/>
              </a:rPr>
              <a:t>آزمون الايزا (</a:t>
            </a:r>
            <a:r>
              <a:rPr lang="en-US" b="1" dirty="0">
                <a:solidFill>
                  <a:srgbClr val="FF0000"/>
                </a:solidFill>
                <a:cs typeface="B Yagut" panose="00000400000000000000" pitchFamily="2" charset="-78"/>
              </a:rPr>
              <a:t>Elisa</a:t>
            </a:r>
            <a:r>
              <a:rPr lang="ar-SA" b="1" dirty="0" smtClean="0">
                <a:solidFill>
                  <a:srgbClr val="FF0000"/>
                </a:solidFill>
                <a:cs typeface="B Yagut" panose="00000400000000000000" pitchFamily="2" charset="-78"/>
              </a:rPr>
              <a:t>) </a:t>
            </a:r>
            <a:r>
              <a:rPr lang="fa-IR" b="1" dirty="0">
                <a:cs typeface="B Yagut" panose="00000400000000000000" pitchFamily="2" charset="-78"/>
              </a:rPr>
              <a:t/>
            </a:r>
            <a:br>
              <a:rPr lang="fa-IR" b="1" dirty="0">
                <a:cs typeface="B Yagut" panose="00000400000000000000" pitchFamily="2" charset="-78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9" y="2074460"/>
            <a:ext cx="11219848" cy="4180981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90204" pitchFamily="34" charset="0"/>
              <a:buChar char="•"/>
            </a:pPr>
            <a:r>
              <a:rPr lang="ar-SA" sz="3800" b="1" dirty="0" smtClean="0">
                <a:cs typeface="B Yagut" panose="00000400000000000000" pitchFamily="2" charset="-78"/>
              </a:rPr>
              <a:t>طبق </a:t>
            </a:r>
            <a:r>
              <a:rPr lang="ar-SA" sz="3800" b="1" dirty="0">
                <a:cs typeface="B Yagut" panose="00000400000000000000" pitchFamily="2" charset="-78"/>
              </a:rPr>
              <a:t>الگوریتم کشوری, تشخیص </a:t>
            </a:r>
            <a:r>
              <a:rPr lang="ar-SA" sz="3800" b="1" dirty="0" smtClean="0">
                <a:cs typeface="B Yagut" panose="00000400000000000000" pitchFamily="2" charset="-78"/>
              </a:rPr>
              <a:t>ابتلا</a:t>
            </a:r>
            <a:r>
              <a:rPr lang="fa-IR" sz="3800" b="1" dirty="0" smtClean="0">
                <a:cs typeface="B Yagut" panose="00000400000000000000" pitchFamily="2" charset="-78"/>
              </a:rPr>
              <a:t> به </a:t>
            </a:r>
            <a:r>
              <a:rPr lang="ar-SA" sz="3800" b="1" dirty="0" smtClean="0">
                <a:cs typeface="B Yagut" panose="00000400000000000000" pitchFamily="2" charset="-78"/>
              </a:rPr>
              <a:t>اچ‌آی‌وی </a:t>
            </a:r>
            <a:r>
              <a:rPr lang="ar-SA" sz="3800" b="1" dirty="0">
                <a:cs typeface="B Yagut" panose="00000400000000000000" pitchFamily="2" charset="-78"/>
              </a:rPr>
              <a:t>بر اساس </a:t>
            </a:r>
            <a:r>
              <a:rPr lang="ar-SA" sz="3800" b="1" dirty="0">
                <a:solidFill>
                  <a:srgbClr val="C00000"/>
                </a:solidFill>
                <a:cs typeface="B Yagut" panose="00000400000000000000" pitchFamily="2" charset="-78"/>
              </a:rPr>
              <a:t>سه آزمایش ایمنواسی با پایه های آنتی ژنی متفاوت </a:t>
            </a:r>
            <a:r>
              <a:rPr lang="ar-SA" sz="3800" b="1" dirty="0">
                <a:cs typeface="B Yagut" panose="00000400000000000000" pitchFamily="2" charset="-78"/>
              </a:rPr>
              <a:t>صورت می‌گیرد </a:t>
            </a:r>
            <a:r>
              <a:rPr lang="ar-SA" sz="3800" b="1" dirty="0">
                <a:solidFill>
                  <a:srgbClr val="C00000"/>
                </a:solidFill>
                <a:cs typeface="B Yagut" panose="00000400000000000000" pitchFamily="2" charset="-78"/>
              </a:rPr>
              <a:t>که دست کم دو آزمون تاییدی آن الایزا </a:t>
            </a:r>
            <a:r>
              <a:rPr lang="ar-SA" sz="3800" b="1" dirty="0">
                <a:cs typeface="B Yagut" panose="00000400000000000000" pitchFamily="2" charset="-78"/>
              </a:rPr>
              <a:t>می باشد</a:t>
            </a:r>
            <a:r>
              <a:rPr lang="ar-SA" sz="3800" b="1" dirty="0" smtClean="0">
                <a:cs typeface="B Yagut" panose="00000400000000000000" pitchFamily="2" charset="-78"/>
              </a:rPr>
              <a:t>.</a:t>
            </a:r>
            <a:endParaRPr lang="fa-IR" sz="3800" b="1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ar-SA" sz="3800" b="1" dirty="0" smtClean="0">
                <a:cs typeface="B Yagut" panose="00000400000000000000" pitchFamily="2" charset="-78"/>
              </a:rPr>
              <a:t> </a:t>
            </a:r>
            <a:r>
              <a:rPr lang="ar-SA" sz="3800" b="1" dirty="0">
                <a:cs typeface="B Yagut" panose="00000400000000000000" pitchFamily="2" charset="-78"/>
              </a:rPr>
              <a:t>آزمون ها  باید حساسیت  یا </a:t>
            </a:r>
            <a:r>
              <a:rPr lang="en-US" sz="3800" b="1" dirty="0">
                <a:cs typeface="B Yagut" panose="00000400000000000000" pitchFamily="2" charset="-78"/>
              </a:rPr>
              <a:t>Sensitivity </a:t>
            </a:r>
            <a:r>
              <a:rPr lang="ar-SA" sz="3800" b="1" dirty="0">
                <a:cs typeface="B Yagut" panose="00000400000000000000" pitchFamily="2" charset="-78"/>
              </a:rPr>
              <a:t> تقریبا معادل  100%  و حدود 99%≤ اختصاصیت (</a:t>
            </a:r>
            <a:r>
              <a:rPr lang="en-US" sz="3800" b="1" dirty="0">
                <a:cs typeface="B Yagut" panose="00000400000000000000" pitchFamily="2" charset="-78"/>
              </a:rPr>
              <a:t>(Specificity</a:t>
            </a:r>
            <a:r>
              <a:rPr lang="ar-SA" sz="3800" b="1" dirty="0">
                <a:cs typeface="B Yagut" panose="00000400000000000000" pitchFamily="2" charset="-78"/>
              </a:rPr>
              <a:t>داشته باشد. </a:t>
            </a:r>
            <a:endParaRPr lang="fa-IR" sz="3800" b="1" dirty="0" smtClean="0">
              <a:cs typeface="B Yagut" panose="00000400000000000000" pitchFamily="2" charset="-78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fa-IR" sz="3800" b="1" dirty="0" smtClean="0">
                <a:cs typeface="B Yagut" panose="00000400000000000000" pitchFamily="2" charset="-78"/>
              </a:rPr>
              <a:t>حساسیت= مثبت واقعی/( مثبت واقعی+  منفی کاذب)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fa-IR" sz="3800" b="1" dirty="0" err="1" smtClean="0">
                <a:cs typeface="B Yagut" panose="00000400000000000000" pitchFamily="2" charset="-78"/>
              </a:rPr>
              <a:t>اختصاصیت</a:t>
            </a:r>
            <a:r>
              <a:rPr lang="fa-IR" sz="3800" b="1" dirty="0" smtClean="0">
                <a:cs typeface="B Yagut" panose="00000400000000000000" pitchFamily="2" charset="-78"/>
              </a:rPr>
              <a:t>=منفی واقعی/ منفی واقعی+ مثبت کاذب)</a:t>
            </a:r>
          </a:p>
          <a:p>
            <a:pPr>
              <a:buFont typeface="Arial" panose="020B0604020202090204" pitchFamily="34" charset="0"/>
              <a:buChar char="•"/>
            </a:pPr>
            <a:r>
              <a:rPr lang="ar-SA" sz="3800" b="1" dirty="0" smtClean="0">
                <a:cs typeface="B Yagut" panose="00000400000000000000" pitchFamily="2" charset="-78"/>
              </a:rPr>
              <a:t> </a:t>
            </a:r>
            <a:r>
              <a:rPr lang="ar-SA" sz="3800" b="1" dirty="0">
                <a:cs typeface="B Yagut" panose="00000400000000000000" pitchFamily="2" charset="-78"/>
              </a:rPr>
              <a:t>کلیه تست های مورد استفاده در الگوریتم تشخیصی باید مورد تأیید آزمایشگاه مرجع سلامت وزارت بهداشت باشد</a:t>
            </a:r>
            <a:endParaRPr lang="fa-IR" sz="3800" b="1" dirty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endParaRPr lang="en-US" sz="3200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3487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تشخیص: </a:t>
            </a:r>
            <a:r>
              <a:rPr lang="fa-IR" b="1" dirty="0" smtClean="0">
                <a:solidFill>
                  <a:srgbClr val="FF0000"/>
                </a:solidFill>
                <a:cs typeface="B Yagut" panose="00000400000000000000" pitchFamily="2" charset="-78"/>
              </a:rPr>
              <a:t>تست </a:t>
            </a:r>
            <a:r>
              <a:rPr lang="fa-IR" b="1" dirty="0" err="1">
                <a:solidFill>
                  <a:srgbClr val="FF0000"/>
                </a:solidFill>
                <a:cs typeface="B Yagut" panose="00000400000000000000" pitchFamily="2" charset="-78"/>
              </a:rPr>
              <a:t>تشخيص</a:t>
            </a:r>
            <a:r>
              <a:rPr lang="fa-IR" b="1" dirty="0">
                <a:solidFill>
                  <a:srgbClr val="FF0000"/>
                </a:solidFill>
                <a:cs typeface="B Yagut" panose="00000400000000000000" pitchFamily="2" charset="-78"/>
              </a:rPr>
              <a:t> </a:t>
            </a:r>
            <a:r>
              <a:rPr lang="fa-IR" b="1" dirty="0" err="1">
                <a:solidFill>
                  <a:srgbClr val="FF0000"/>
                </a:solidFill>
                <a:cs typeface="B Yagut" panose="00000400000000000000" pitchFamily="2" charset="-78"/>
              </a:rPr>
              <a:t>سريع</a:t>
            </a:r>
            <a:r>
              <a:rPr lang="fa-IR" b="1" dirty="0">
                <a:solidFill>
                  <a:srgbClr val="FF0000"/>
                </a:solidFill>
                <a:cs typeface="B Yagut" panose="00000400000000000000" pitchFamily="2" charset="-78"/>
              </a:rPr>
              <a:t> ( </a:t>
            </a:r>
            <a:r>
              <a:rPr lang="en-US" b="1" dirty="0" smtClean="0">
                <a:solidFill>
                  <a:srgbClr val="FF0000"/>
                </a:solidFill>
                <a:cs typeface="B Yagut" panose="00000400000000000000" pitchFamily="2" charset="-78"/>
              </a:rPr>
              <a:t>Rapid </a:t>
            </a:r>
            <a:r>
              <a:rPr lang="en-US" b="1" dirty="0">
                <a:solidFill>
                  <a:srgbClr val="FF0000"/>
                </a:solidFill>
                <a:cs typeface="B Yagut" panose="00000400000000000000" pitchFamily="2" charset="-78"/>
              </a:rPr>
              <a:t>Test</a:t>
            </a:r>
            <a:r>
              <a:rPr lang="fa-IR" b="1" dirty="0">
                <a:solidFill>
                  <a:srgbClr val="FF0000"/>
                </a:solidFill>
                <a:cs typeface="B Yagut" panose="00000400000000000000" pitchFamily="2" charset="-78"/>
              </a:rPr>
              <a:t>  </a:t>
            </a:r>
            <a:r>
              <a:rPr lang="fa-IR" b="1" dirty="0" smtClean="0">
                <a:solidFill>
                  <a:srgbClr val="FF0000"/>
                </a:solidFill>
                <a:cs typeface="B Yagut" panose="00000400000000000000" pitchFamily="2" charset="-78"/>
              </a:rPr>
              <a:t>) </a:t>
            </a:r>
            <a:r>
              <a:rPr lang="fa-IR" b="1" dirty="0">
                <a:cs typeface="B Yagut" panose="00000400000000000000" pitchFamily="2" charset="-78"/>
              </a:rPr>
              <a:t/>
            </a:r>
            <a:br>
              <a:rPr lang="fa-IR" b="1" dirty="0">
                <a:cs typeface="B Yagut" panose="000004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673" y="1910687"/>
            <a:ext cx="11206200" cy="4947313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90204" pitchFamily="34" charset="0"/>
              <a:buChar char="•"/>
            </a:pPr>
            <a:r>
              <a:rPr lang="ar-SA" sz="3200" dirty="0" smtClean="0">
                <a:cs typeface="B Yagut" panose="00000400000000000000" pitchFamily="2" charset="-78"/>
              </a:rPr>
              <a:t>سنجش </a:t>
            </a:r>
            <a:r>
              <a:rPr lang="ar-SA" sz="3200" dirty="0">
                <a:cs typeface="B Yagut" panose="00000400000000000000" pitchFamily="2" charset="-78"/>
              </a:rPr>
              <a:t>آنتي­بادي </a:t>
            </a:r>
            <a:r>
              <a:rPr lang="fa-IR" sz="3200" dirty="0" smtClean="0">
                <a:cs typeface="B Yagut" panose="00000400000000000000" pitchFamily="2" charset="-78"/>
              </a:rPr>
              <a:t>-</a:t>
            </a:r>
            <a:r>
              <a:rPr lang="ar-SA" sz="3200" dirty="0" smtClean="0">
                <a:cs typeface="B Yagut" panose="00000400000000000000" pitchFamily="2" charset="-78"/>
              </a:rPr>
              <a:t>حساسيت مناسب</a:t>
            </a:r>
            <a:endParaRPr lang="fa-IR" sz="3200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fa-IR" sz="3200" dirty="0" smtClean="0">
                <a:cs typeface="B Yagut" panose="00000400000000000000" pitchFamily="2" charset="-78"/>
              </a:rPr>
              <a:t>استفاده</a:t>
            </a:r>
            <a:r>
              <a:rPr lang="ar-SA" sz="3200" dirty="0" smtClean="0">
                <a:cs typeface="B Yagut" panose="00000400000000000000" pitchFamily="2" charset="-78"/>
              </a:rPr>
              <a:t> </a:t>
            </a:r>
            <a:r>
              <a:rPr lang="ar-SA" sz="3200" dirty="0">
                <a:cs typeface="B Yagut" panose="00000400000000000000" pitchFamily="2" charset="-78"/>
              </a:rPr>
              <a:t>به عنوان آزمون اول در الگوریتم تشخیصی </a:t>
            </a:r>
            <a:endParaRPr lang="fa-IR" sz="3200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ar-SA" sz="3200" dirty="0" smtClean="0">
                <a:cs typeface="B Yagut" panose="00000400000000000000" pitchFamily="2" charset="-78"/>
              </a:rPr>
              <a:t>روش </a:t>
            </a:r>
            <a:r>
              <a:rPr lang="ar-SA" sz="3200" dirty="0">
                <a:cs typeface="B Yagut" panose="00000400000000000000" pitchFamily="2" charset="-78"/>
              </a:rPr>
              <a:t>ساده </a:t>
            </a:r>
            <a:r>
              <a:rPr lang="fa-IR" sz="3200" dirty="0" smtClean="0">
                <a:cs typeface="B Yagut" panose="00000400000000000000" pitchFamily="2" charset="-78"/>
              </a:rPr>
              <a:t>-</a:t>
            </a:r>
            <a:r>
              <a:rPr lang="ar-SA" sz="3200" dirty="0" smtClean="0">
                <a:cs typeface="B Yagut" panose="00000400000000000000" pitchFamily="2" charset="-78"/>
              </a:rPr>
              <a:t> </a:t>
            </a:r>
            <a:r>
              <a:rPr lang="ar-SA" sz="3200" dirty="0">
                <a:cs typeface="B Yagut" panose="00000400000000000000" pitchFamily="2" charset="-78"/>
              </a:rPr>
              <a:t>تنها با استفاده از يك قطره </a:t>
            </a:r>
            <a:r>
              <a:rPr lang="ar-SA" sz="3200" dirty="0" smtClean="0">
                <a:cs typeface="B Yagut" panose="00000400000000000000" pitchFamily="2" charset="-78"/>
              </a:rPr>
              <a:t>خون با </a:t>
            </a:r>
            <a:r>
              <a:rPr lang="ar-SA" sz="3200" dirty="0">
                <a:cs typeface="B Yagut" panose="00000400000000000000" pitchFamily="2" charset="-78"/>
              </a:rPr>
              <a:t>لنست از </a:t>
            </a:r>
            <a:r>
              <a:rPr lang="ar-SA" sz="3200" dirty="0" smtClean="0">
                <a:cs typeface="B Yagut" panose="00000400000000000000" pitchFamily="2" charset="-78"/>
              </a:rPr>
              <a:t>سرانگشت</a:t>
            </a:r>
            <a:r>
              <a:rPr lang="fa-IR" sz="3200" dirty="0" smtClean="0">
                <a:cs typeface="B Yagut" panose="00000400000000000000" pitchFamily="2" charset="-78"/>
              </a:rPr>
              <a:t> - در </a:t>
            </a:r>
            <a:r>
              <a:rPr lang="fa-IR" sz="3200" dirty="0">
                <a:cs typeface="B Yagut" panose="00000400000000000000" pitchFamily="2" charset="-78"/>
              </a:rPr>
              <a:t>عرض 20 </a:t>
            </a:r>
            <a:r>
              <a:rPr lang="fa-IR" sz="3200" dirty="0" smtClean="0">
                <a:cs typeface="B Yagut" panose="00000400000000000000" pitchFamily="2" charset="-78"/>
              </a:rPr>
              <a:t>دقیقه</a:t>
            </a:r>
          </a:p>
          <a:p>
            <a:pPr>
              <a:buFont typeface="Arial" panose="020B0604020202090204" pitchFamily="34" charset="0"/>
              <a:buChar char="•"/>
            </a:pPr>
            <a:r>
              <a:rPr lang="ar-SA" sz="3200" dirty="0" smtClean="0">
                <a:cs typeface="B Yagut" panose="00000400000000000000" pitchFamily="2" charset="-78"/>
              </a:rPr>
              <a:t>در </a:t>
            </a:r>
            <a:r>
              <a:rPr lang="ar-SA" sz="3200" dirty="0">
                <a:cs typeface="B Yagut" panose="00000400000000000000" pitchFamily="2" charset="-78"/>
              </a:rPr>
              <a:t>صورت مثبت شدن تست سريع  بايد بلافاصله یا در اولین زمان ممکن, فرد برای انجام آزمایشات تکمیلی و تأییدی ارجاع شود</a:t>
            </a:r>
            <a:r>
              <a:rPr lang="ar-SA" sz="3200" dirty="0" smtClean="0">
                <a:cs typeface="B Yagut" panose="00000400000000000000" pitchFamily="2" charset="-78"/>
              </a:rPr>
              <a:t>.</a:t>
            </a:r>
            <a:endParaRPr lang="fa-IR" sz="3200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fa-IR" sz="3200" dirty="0" smtClean="0">
                <a:cs typeface="B Yagut" panose="00000400000000000000" pitchFamily="2" charset="-78"/>
              </a:rPr>
              <a:t> انجام </a:t>
            </a:r>
            <a:r>
              <a:rPr lang="ar-SA" sz="3200" dirty="0" smtClean="0">
                <a:cs typeface="B Yagut" panose="00000400000000000000" pitchFamily="2" charset="-78"/>
              </a:rPr>
              <a:t>آزمايش </a:t>
            </a:r>
            <a:r>
              <a:rPr lang="ar-SA" sz="3200" dirty="0">
                <a:cs typeface="B Yagut" panose="00000400000000000000" pitchFamily="2" charset="-78"/>
              </a:rPr>
              <a:t>بايد تنها توسط افرادي انجام شود كه </a:t>
            </a:r>
            <a:r>
              <a:rPr lang="ar-SA" sz="3200" dirty="0">
                <a:solidFill>
                  <a:srgbClr val="7030A0"/>
                </a:solidFill>
                <a:cs typeface="B Yagut" panose="00000400000000000000" pitchFamily="2" charset="-78"/>
              </a:rPr>
              <a:t>دوره هاي آموزشي </a:t>
            </a:r>
            <a:r>
              <a:rPr lang="ar-SA" sz="3200" dirty="0">
                <a:cs typeface="B Yagut" panose="00000400000000000000" pitchFamily="2" charset="-78"/>
              </a:rPr>
              <a:t>لازم را گذرانده، </a:t>
            </a:r>
            <a:r>
              <a:rPr lang="ar-SA" sz="3200" dirty="0">
                <a:solidFill>
                  <a:srgbClr val="C00000"/>
                </a:solidFill>
                <a:cs typeface="B Yagut" panose="00000400000000000000" pitchFamily="2" charset="-78"/>
              </a:rPr>
              <a:t>مهارت مشاوره و انجام آزمايش </a:t>
            </a:r>
            <a:r>
              <a:rPr lang="ar-SA" sz="3200" dirty="0">
                <a:cs typeface="B Yagut" panose="00000400000000000000" pitchFamily="2" charset="-78"/>
              </a:rPr>
              <a:t>را داشته و </a:t>
            </a:r>
            <a:r>
              <a:rPr lang="ar-SA" sz="3200" dirty="0">
                <a:solidFill>
                  <a:srgbClr val="00B050"/>
                </a:solidFill>
                <a:cs typeface="B Yagut" panose="00000400000000000000" pitchFamily="2" charset="-78"/>
              </a:rPr>
              <a:t>تاییدیه معاونت بهداشتی دانشگاه علوم پزشکی </a:t>
            </a:r>
            <a:r>
              <a:rPr lang="ar-SA" sz="3200" dirty="0">
                <a:cs typeface="B Yagut" panose="00000400000000000000" pitchFamily="2" charset="-78"/>
              </a:rPr>
              <a:t>مربوطه را کسب کنند</a:t>
            </a:r>
            <a:r>
              <a:rPr lang="ar-SA" sz="3200" dirty="0" smtClean="0">
                <a:cs typeface="B Yagut" panose="00000400000000000000" pitchFamily="2" charset="-78"/>
              </a:rPr>
              <a:t>.</a:t>
            </a:r>
            <a:endParaRPr lang="fa-IR" sz="3200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ar-SA" sz="3200" dirty="0" smtClean="0">
                <a:cs typeface="B Yagut" panose="00000400000000000000" pitchFamily="2" charset="-78"/>
              </a:rPr>
              <a:t> </a:t>
            </a:r>
            <a:r>
              <a:rPr lang="ar-SA" sz="3200" dirty="0">
                <a:cs typeface="B Yagut" panose="00000400000000000000" pitchFamily="2" charset="-78"/>
              </a:rPr>
              <a:t>استفاده از اين كيت ها به منظور خود آزمون (</a:t>
            </a:r>
            <a:r>
              <a:rPr lang="en-US" sz="3200" dirty="0">
                <a:cs typeface="B Yagut" panose="00000400000000000000" pitchFamily="2" charset="-78"/>
              </a:rPr>
              <a:t>Self Testing</a:t>
            </a:r>
            <a:r>
              <a:rPr lang="ar-SA" sz="3200" dirty="0">
                <a:cs typeface="B Yagut" panose="00000400000000000000" pitchFamily="2" charset="-78"/>
              </a:rPr>
              <a:t>) </a:t>
            </a:r>
            <a:r>
              <a:rPr lang="fa-IR" sz="3200" dirty="0">
                <a:cs typeface="B Yagut" panose="00000400000000000000" pitchFamily="2" charset="-78"/>
              </a:rPr>
              <a:t>در حال حاضر در برنامه تشخیصی کشور قرار ندارد.</a:t>
            </a:r>
            <a:r>
              <a:rPr lang="ar-SA" sz="3200" dirty="0">
                <a:cs typeface="B Yagut" panose="00000400000000000000" pitchFamily="2" charset="-78"/>
              </a:rPr>
              <a:t> </a:t>
            </a:r>
            <a:endParaRPr lang="fa-IR" sz="3200" dirty="0" smtClean="0">
              <a:cs typeface="B Yagut" panose="00000400000000000000" pitchFamily="2" charset="-78"/>
            </a:endParaRPr>
          </a:p>
          <a:p>
            <a:pPr>
              <a:buFont typeface="Arial" panose="020B0604020202090204" pitchFamily="34" charset="0"/>
              <a:buChar char="•"/>
            </a:pPr>
            <a:r>
              <a:rPr lang="ar-SA" sz="3200" dirty="0" smtClean="0">
                <a:cs typeface="B Yagut" panose="00000400000000000000" pitchFamily="2" charset="-78"/>
              </a:rPr>
              <a:t>كيت‌هاي </a:t>
            </a:r>
            <a:r>
              <a:rPr lang="ar-SA" sz="3200" dirty="0">
                <a:cs typeface="B Yagut" panose="00000400000000000000" pitchFamily="2" charset="-78"/>
              </a:rPr>
              <a:t>به‌كار برده شده لازم است علاوه بر دارا بودن </a:t>
            </a:r>
            <a:r>
              <a:rPr lang="ar-SA" sz="3200" dirty="0">
                <a:solidFill>
                  <a:schemeClr val="accent4"/>
                </a:solidFill>
                <a:cs typeface="B Yagut" panose="00000400000000000000" pitchFamily="2" charset="-78"/>
              </a:rPr>
              <a:t>استانداردهای بین المللی </a:t>
            </a:r>
            <a:r>
              <a:rPr lang="ar-SA" sz="3200" dirty="0">
                <a:cs typeface="B Yagut" panose="00000400000000000000" pitchFamily="2" charset="-78"/>
              </a:rPr>
              <a:t>تعیین شده، دارای</a:t>
            </a:r>
            <a:r>
              <a:rPr lang="ar-SA" sz="3200" dirty="0">
                <a:solidFill>
                  <a:srgbClr val="7030A0"/>
                </a:solidFill>
                <a:cs typeface="B Yagut" panose="00000400000000000000" pitchFamily="2" charset="-78"/>
              </a:rPr>
              <a:t> تاییدیه آزمایشگاه مرجع سلامت وزارت بهداشت </a:t>
            </a:r>
            <a:r>
              <a:rPr lang="ar-SA" sz="3200" dirty="0">
                <a:cs typeface="B Yagut" panose="00000400000000000000" pitchFamily="2" charset="-78"/>
              </a:rPr>
              <a:t>نیز باشند. </a:t>
            </a:r>
            <a:endParaRPr lang="en-US" sz="3200" dirty="0">
              <a:cs typeface="B Yagut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5000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تشخیص: </a:t>
            </a:r>
            <a:r>
              <a:rPr lang="fa-IR" dirty="0" smtClean="0">
                <a:solidFill>
                  <a:srgbClr val="FF0000"/>
                </a:solidFill>
              </a:rPr>
              <a:t>آزمون</a:t>
            </a:r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Western </a:t>
            </a:r>
            <a:r>
              <a:rPr lang="en-US" b="1" dirty="0" smtClean="0">
                <a:solidFill>
                  <a:srgbClr val="FF0000"/>
                </a:solidFill>
              </a:rPr>
              <a:t>blot</a:t>
            </a:r>
            <a:r>
              <a:rPr lang="fa-IR" b="1" dirty="0"/>
              <a:t/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3924653"/>
          </a:xfrm>
        </p:spPr>
        <p:txBody>
          <a:bodyPr>
            <a:normAutofit/>
          </a:bodyPr>
          <a:lstStyle/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بر</a:t>
            </a:r>
            <a:r>
              <a:rPr lang="fa-IR" dirty="0" smtClean="0"/>
              <a:t> </a:t>
            </a:r>
            <a:r>
              <a:rPr lang="ar-SA" dirty="0" smtClean="0"/>
              <a:t>روي </a:t>
            </a:r>
            <a:r>
              <a:rPr lang="ar-SA" dirty="0"/>
              <a:t>آنتي </a:t>
            </a:r>
            <a:r>
              <a:rPr lang="ar-SA" dirty="0" smtClean="0"/>
              <a:t>بادي</a:t>
            </a:r>
            <a:endParaRPr lang="fa-IR" dirty="0" smtClean="0"/>
          </a:p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اختصاصي‌تر  نسبت </a:t>
            </a:r>
            <a:r>
              <a:rPr lang="ar-SA" dirty="0"/>
              <a:t>به الايزا </a:t>
            </a:r>
            <a:endParaRPr lang="fa-IR" dirty="0" smtClean="0"/>
          </a:p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در </a:t>
            </a:r>
            <a:r>
              <a:rPr lang="ar-SA" dirty="0"/>
              <a:t>حال حاضر و در صورت استفاده از الگوریتم جدید کشوری (استفاده از سه آزمون ایمنواسی متفاوت) ، بدلیل محدودیت هایی که تست وسترن بلات در تشخیص ابتلا به اچ آی وی دارد کمتر مورد استفاده قرار می </a:t>
            </a:r>
            <a:r>
              <a:rPr lang="ar-SA" dirty="0" smtClean="0"/>
              <a:t>گیرد</a:t>
            </a:r>
            <a:endParaRPr lang="fa-IR" dirty="0" smtClean="0"/>
          </a:p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عملاٌ </a:t>
            </a:r>
            <a:r>
              <a:rPr lang="ar-SA" dirty="0"/>
              <a:t>کاربرد تست وسترن بلات در موارد عدم تطابق و مشکلات تشخیصی خواهد بود.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7018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6393" y="155726"/>
            <a:ext cx="9456549" cy="1143000"/>
          </a:xfrm>
        </p:spPr>
        <p:txBody>
          <a:bodyPr>
            <a:noAutofit/>
          </a:bodyPr>
          <a:lstStyle/>
          <a:p>
            <a:pPr algn="r"/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18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میلیون مبتلا به عفونت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دسامبر 2016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به درمان دسترسی داشته اند.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257799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fa-IR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35%</a:t>
            </a:r>
            <a:endParaRPr lang="fa-IR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fa-IR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fa-IR" sz="1600" b="1" dirty="0"/>
              <a:t>کاهش </a:t>
            </a:r>
            <a:r>
              <a:rPr lang="fa-IR" sz="1600" b="1" dirty="0">
                <a:solidFill>
                  <a:srgbClr val="FF0000"/>
                </a:solidFill>
              </a:rPr>
              <a:t>عفونت جدید </a:t>
            </a:r>
            <a:r>
              <a:rPr lang="en-US" sz="1600" b="1" dirty="0"/>
              <a:t>HIV</a:t>
            </a:r>
            <a:r>
              <a:rPr lang="fa-IR" sz="1600" b="1" dirty="0"/>
              <a:t> از سال </a:t>
            </a:r>
            <a:r>
              <a:rPr lang="fa-IR" sz="1600" b="1" dirty="0">
                <a:solidFill>
                  <a:srgbClr val="FF0000"/>
                </a:solidFill>
              </a:rPr>
              <a:t>2000 </a:t>
            </a:r>
            <a:endParaRPr lang="en-US" sz="1200" b="1" i="1" dirty="0" smtClean="0">
              <a:solidFill>
                <a:srgbClr val="C00000"/>
              </a:solidFill>
            </a:endParaRPr>
          </a:p>
          <a:p>
            <a:pPr marL="0" indent="0" algn="l" rtl="0">
              <a:buNone/>
            </a:pP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</a:p>
          <a:p>
            <a:pPr marL="0" indent="0">
              <a:buNone/>
            </a:pP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42%</a:t>
            </a:r>
          </a:p>
          <a:p>
            <a:pPr marL="0" indent="0">
              <a:buNone/>
            </a:pP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fa-IR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fa-IR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fa-IR" sz="1600" b="1" dirty="0"/>
              <a:t>کاهش مرگ و میر مرتبط با ایدز از زمان </a:t>
            </a:r>
            <a:r>
              <a:rPr lang="fa-IR" sz="1600" b="1" dirty="0">
                <a:solidFill>
                  <a:srgbClr val="FF0000"/>
                </a:solidFill>
              </a:rPr>
              <a:t>اوج 2004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endParaRPr lang="en-US" sz="800" b="1" dirty="0"/>
          </a:p>
          <a:p>
            <a:pPr marL="0" indent="0" algn="l" rtl="0">
              <a:buNone/>
            </a:pPr>
            <a:r>
              <a:rPr lang="en-US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en-US" sz="1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rtl="0">
              <a:buNone/>
            </a:pPr>
            <a:r>
              <a:rPr lang="en-US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58%</a:t>
            </a:r>
          </a:p>
          <a:p>
            <a:pPr marL="0" indent="0" rtl="0">
              <a:buNone/>
            </a:pPr>
            <a:r>
              <a:rPr lang="fa-IR" sz="800" b="1" dirty="0" smtClean="0"/>
              <a:t>            </a:t>
            </a:r>
            <a:r>
              <a:rPr lang="fa-IR" sz="1600" b="1" dirty="0" smtClean="0"/>
              <a:t>         کاهش </a:t>
            </a:r>
            <a:r>
              <a:rPr lang="fa-IR" sz="1600" b="1" dirty="0">
                <a:solidFill>
                  <a:srgbClr val="FF0000"/>
                </a:solidFill>
              </a:rPr>
              <a:t>عفونت جدید کودکان </a:t>
            </a:r>
            <a:r>
              <a:rPr lang="fa-IR" sz="1600" b="1" dirty="0"/>
              <a:t>از سال </a:t>
            </a:r>
            <a:r>
              <a:rPr lang="fa-IR" sz="1600" b="1" dirty="0">
                <a:solidFill>
                  <a:srgbClr val="FF0000"/>
                </a:solidFill>
              </a:rPr>
              <a:t>2000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fa-IR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rtl="0">
              <a:buNone/>
            </a:pPr>
            <a:r>
              <a:rPr lang="fa-IR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fa-IR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fa-IR" sz="1600" b="1" dirty="0" smtClean="0"/>
              <a:t>افزایش </a:t>
            </a:r>
            <a:r>
              <a:rPr lang="fa-IR" sz="1600" b="1" dirty="0">
                <a:solidFill>
                  <a:srgbClr val="FF0000"/>
                </a:solidFill>
              </a:rPr>
              <a:t>دسترسی به درمان ضد </a:t>
            </a:r>
            <a:r>
              <a:rPr lang="fa-IR" sz="1600" b="1" dirty="0" err="1">
                <a:solidFill>
                  <a:srgbClr val="FF0000"/>
                </a:solidFill>
              </a:rPr>
              <a:t>رتروویروسی</a:t>
            </a:r>
            <a:r>
              <a:rPr lang="fa-IR" sz="1600" b="1" dirty="0">
                <a:solidFill>
                  <a:srgbClr val="FF0000"/>
                </a:solidFill>
              </a:rPr>
              <a:t> </a:t>
            </a:r>
            <a:r>
              <a:rPr lang="fa-IR" sz="1600" b="1" dirty="0"/>
              <a:t>از سال </a:t>
            </a:r>
            <a:r>
              <a:rPr lang="fa-IR" sz="1600" b="1" dirty="0">
                <a:solidFill>
                  <a:srgbClr val="FF0000"/>
                </a:solidFill>
              </a:rPr>
              <a:t>2010</a:t>
            </a:r>
            <a:r>
              <a:rPr lang="en-U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84%</a:t>
            </a:r>
          </a:p>
        </p:txBody>
      </p:sp>
      <p:sp>
        <p:nvSpPr>
          <p:cNvPr id="5" name="Down Arrow 4"/>
          <p:cNvSpPr/>
          <p:nvPr/>
        </p:nvSpPr>
        <p:spPr>
          <a:xfrm flipH="1">
            <a:off x="9153953" y="2468474"/>
            <a:ext cx="457199" cy="609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 flipH="1">
            <a:off x="9221761" y="3841668"/>
            <a:ext cx="457199" cy="609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flipH="1">
            <a:off x="9252499" y="5214862"/>
            <a:ext cx="457199" cy="609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10800000" flipH="1">
            <a:off x="9133896" y="6109853"/>
            <a:ext cx="457199" cy="609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27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تشخیص: </a:t>
            </a:r>
            <a:r>
              <a:rPr lang="en-US" b="1" dirty="0" smtClean="0">
                <a:solidFill>
                  <a:srgbClr val="FF0000"/>
                </a:solidFill>
              </a:rPr>
              <a:t>PCR</a:t>
            </a:r>
            <a:r>
              <a:rPr lang="fa-IR" b="1" dirty="0">
                <a:solidFill>
                  <a:srgbClr val="FF0000"/>
                </a:solidFill>
              </a:rPr>
              <a:t/>
            </a:r>
            <a:br>
              <a:rPr lang="fa-IR" b="1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در </a:t>
            </a:r>
            <a:r>
              <a:rPr lang="ar-SA" dirty="0"/>
              <a:t>نوزادان از آنجا كه آنتي‌بادي مادر از طريق جفت وارد بدن جنين شده و تا 18 ماهگي در بدن باقي مي‌ماند، بنابراين آزمايش‌هاي ردیابی آنتي بادي (الايزا، وسترن بلات، تست تشخيص سريع) ارزش تشخیصی ندارند</a:t>
            </a:r>
            <a:r>
              <a:rPr lang="ar-SA" dirty="0" smtClean="0"/>
              <a:t>. لذا </a:t>
            </a:r>
            <a:r>
              <a:rPr lang="ar-SA" dirty="0"/>
              <a:t>بایداز روش </a:t>
            </a:r>
            <a:r>
              <a:rPr lang="en-US" dirty="0"/>
              <a:t>PCR</a:t>
            </a:r>
            <a:r>
              <a:rPr lang="ar-SA" dirty="0"/>
              <a:t> استفاده كرد </a:t>
            </a:r>
            <a:endParaRPr lang="fa-IR" dirty="0" smtClean="0"/>
          </a:p>
          <a:p>
            <a:pPr>
              <a:buFont typeface="Arial" panose="020B0604020202090204" pitchFamily="34" charset="0"/>
              <a:buChar char="•"/>
            </a:pPr>
            <a:r>
              <a:rPr lang="fa-IR" dirty="0" smtClean="0"/>
              <a:t> این تست </a:t>
            </a:r>
            <a:r>
              <a:rPr lang="ar-SA" dirty="0" smtClean="0"/>
              <a:t>به </a:t>
            </a:r>
            <a:r>
              <a:rPr lang="ar-SA" dirty="0"/>
              <a:t>جاي آنتي بادي به جستجوي آنتی ژن‌هاي ويروس مي پردازد. </a:t>
            </a:r>
            <a:endParaRPr lang="fa-IR" dirty="0" smtClean="0"/>
          </a:p>
          <a:p>
            <a:pPr>
              <a:buFont typeface="Arial" panose="020B0604020202090204" pitchFamily="34" charset="0"/>
              <a:buChar char="•"/>
            </a:pPr>
            <a:r>
              <a:rPr lang="ar-SA" dirty="0" smtClean="0"/>
              <a:t>پس </a:t>
            </a:r>
            <a:r>
              <a:rPr lang="ar-SA" dirty="0"/>
              <a:t>از 18 ماهگی, تشخیص ابتلا به </a:t>
            </a:r>
            <a:r>
              <a:rPr lang="fa-IR" dirty="0"/>
              <a:t>اچ آی وی در کودکان مشابه بالغین خواهد بود.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57817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تشخیص: </a:t>
            </a:r>
            <a:r>
              <a:rPr lang="fa-IR" dirty="0" err="1" smtClean="0">
                <a:solidFill>
                  <a:srgbClr val="FF0000"/>
                </a:solidFill>
              </a:rPr>
              <a:t>الگوریتم</a:t>
            </a:r>
            <a:r>
              <a:rPr lang="fa-IR" dirty="0" smtClean="0">
                <a:solidFill>
                  <a:srgbClr val="FF0000"/>
                </a:solidFill>
              </a:rPr>
              <a:t> کشوری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3" y="2285078"/>
            <a:ext cx="11900848" cy="4388677"/>
          </a:xfrm>
        </p:spPr>
        <p:txBody>
          <a:bodyPr>
            <a:noAutofit/>
          </a:bodyPr>
          <a:lstStyle/>
          <a:p>
            <a:pPr lvl="0"/>
            <a:r>
              <a:rPr lang="ar-SA" dirty="0"/>
              <a:t>درخواست تست </a:t>
            </a:r>
            <a:r>
              <a:rPr lang="en-US" dirty="0"/>
              <a:t>HIV </a:t>
            </a:r>
            <a:r>
              <a:rPr lang="ar-SA" dirty="0"/>
              <a:t>باید همراه با </a:t>
            </a:r>
            <a:r>
              <a:rPr lang="ar-SA" u="sng" dirty="0"/>
              <a:t>مشاوره</a:t>
            </a:r>
            <a:r>
              <a:rPr lang="ar-SA" dirty="0"/>
              <a:t> و با </a:t>
            </a:r>
            <a:r>
              <a:rPr lang="ar-SA" u="sng" dirty="0"/>
              <a:t>رضایت آگاهانه </a:t>
            </a:r>
            <a:r>
              <a:rPr lang="ar-SA" dirty="0"/>
              <a:t>بیمار صورت گیرد و نتيجه آزمايش به ‌صورت </a:t>
            </a:r>
            <a:r>
              <a:rPr lang="ar-SA" u="sng" dirty="0"/>
              <a:t>محرمانه</a:t>
            </a:r>
            <a:r>
              <a:rPr lang="ar-SA" dirty="0"/>
              <a:t> و </a:t>
            </a:r>
            <a:r>
              <a:rPr lang="ar-SA" u="sng" dirty="0"/>
              <a:t>تنها به خود فرد </a:t>
            </a:r>
            <a:r>
              <a:rPr lang="ar-SA" dirty="0"/>
              <a:t>اعلام شود.</a:t>
            </a:r>
            <a:endParaRPr lang="en-US" dirty="0"/>
          </a:p>
          <a:p>
            <a:pPr lvl="0"/>
            <a:r>
              <a:rPr lang="ar-SA" dirty="0"/>
              <a:t>طبق الگوریتم کشوری تشخيص قطعی </a:t>
            </a:r>
            <a:r>
              <a:rPr lang="en-US" dirty="0"/>
              <a:t>HIV </a:t>
            </a:r>
            <a:r>
              <a:rPr lang="ar-SA" dirty="0"/>
              <a:t>با انجام </a:t>
            </a:r>
            <a:r>
              <a:rPr lang="ar-SA" dirty="0">
                <a:solidFill>
                  <a:schemeClr val="accent4"/>
                </a:solidFill>
              </a:rPr>
              <a:t>سه آزمایش ایمنواسی </a:t>
            </a:r>
            <a:r>
              <a:rPr lang="ar-SA" dirty="0"/>
              <a:t>صورت می گیرد : 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B050"/>
                </a:solidFill>
              </a:rPr>
              <a:t>تست </a:t>
            </a:r>
            <a:r>
              <a:rPr lang="ar-SA" dirty="0" smtClean="0">
                <a:solidFill>
                  <a:srgbClr val="00B050"/>
                </a:solidFill>
              </a:rPr>
              <a:t>اول</a:t>
            </a:r>
            <a:r>
              <a:rPr lang="fa-IR" dirty="0" smtClean="0">
                <a:solidFill>
                  <a:srgbClr val="00B050"/>
                </a:solidFill>
              </a:rPr>
              <a:t>:</a:t>
            </a:r>
            <a:r>
              <a:rPr lang="ar-SA" dirty="0" smtClean="0">
                <a:solidFill>
                  <a:srgbClr val="00B050"/>
                </a:solidFill>
              </a:rPr>
              <a:t> </a:t>
            </a:r>
            <a:r>
              <a:rPr lang="ar-SA" dirty="0">
                <a:solidFill>
                  <a:srgbClr val="00B050"/>
                </a:solidFill>
              </a:rPr>
              <a:t>تست تشخیص سریع اچ‌آی وی </a:t>
            </a:r>
            <a:r>
              <a:rPr lang="fa-IR" dirty="0" smtClean="0">
                <a:solidFill>
                  <a:srgbClr val="00B050"/>
                </a:solidFill>
              </a:rPr>
              <a:t>(</a:t>
            </a:r>
            <a:r>
              <a:rPr lang="en-US" dirty="0" smtClean="0">
                <a:solidFill>
                  <a:srgbClr val="00B050"/>
                </a:solidFill>
              </a:rPr>
              <a:t>RT</a:t>
            </a:r>
            <a:r>
              <a:rPr lang="fa-IR" dirty="0" smtClean="0">
                <a:solidFill>
                  <a:srgbClr val="00B050"/>
                </a:solidFill>
              </a:rPr>
              <a:t> )</a:t>
            </a:r>
            <a:endParaRPr lang="fa-IR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ar-SA" dirty="0" smtClean="0">
                <a:solidFill>
                  <a:srgbClr val="FF0000"/>
                </a:solidFill>
              </a:rPr>
              <a:t>تست </a:t>
            </a:r>
            <a:r>
              <a:rPr lang="ar-SA" dirty="0">
                <a:solidFill>
                  <a:srgbClr val="FF0000"/>
                </a:solidFill>
              </a:rPr>
              <a:t>دوم و </a:t>
            </a:r>
            <a:r>
              <a:rPr lang="ar-SA" dirty="0" smtClean="0">
                <a:solidFill>
                  <a:srgbClr val="FF0000"/>
                </a:solidFill>
              </a:rPr>
              <a:t>سوم</a:t>
            </a:r>
            <a:r>
              <a:rPr lang="fa-IR" dirty="0" smtClean="0">
                <a:solidFill>
                  <a:srgbClr val="FF0000"/>
                </a:solidFill>
              </a:rPr>
              <a:t>: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r>
              <a:rPr lang="ar-SA" dirty="0">
                <a:solidFill>
                  <a:srgbClr val="FF0000"/>
                </a:solidFill>
              </a:rPr>
              <a:t>دو نوبت الایزای مثبت (با </a:t>
            </a:r>
            <a:r>
              <a:rPr lang="ar-SA" dirty="0" smtClean="0">
                <a:solidFill>
                  <a:srgbClr val="FF0000"/>
                </a:solidFill>
              </a:rPr>
              <a:t>پایه های آنتی ژنی متفاوت) 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ar-SA" dirty="0"/>
              <a:t>در نوزادان زير 18 ماهگي الایزای مثبت ارزش تشخیصی ندارد و بایداز روش </a:t>
            </a:r>
            <a:r>
              <a:rPr lang="en-US" dirty="0"/>
              <a:t>PCR </a:t>
            </a:r>
            <a:r>
              <a:rPr lang="ar-SA" dirty="0"/>
              <a:t>استفاده كرد.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807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3600" dirty="0">
                <a:solidFill>
                  <a:srgbClr val="C00000"/>
                </a:solidFill>
                <a:cs typeface="B Koodak" pitchFamily="2" charset="-78"/>
              </a:rPr>
              <a:t>اصولی که در انجام آزمایش </a:t>
            </a:r>
            <a:r>
              <a:rPr lang="en-US" sz="3600" dirty="0">
                <a:solidFill>
                  <a:srgbClr val="C00000"/>
                </a:solidFill>
                <a:cs typeface="B Koodak" pitchFamily="2" charset="-78"/>
              </a:rPr>
              <a:t>HIV</a:t>
            </a:r>
            <a:r>
              <a:rPr lang="fa-IR" sz="3600" dirty="0">
                <a:solidFill>
                  <a:srgbClr val="C00000"/>
                </a:solidFill>
                <a:cs typeface="B Koodak" pitchFamily="2" charset="-78"/>
              </a:rPr>
              <a:t> باید رعایت شود( </a:t>
            </a:r>
            <a:r>
              <a:rPr lang="en-US" sz="3600" dirty="0">
                <a:solidFill>
                  <a:srgbClr val="00B050"/>
                </a:solidFill>
                <a:cs typeface="B Koodak" pitchFamily="2" charset="-78"/>
              </a:rPr>
              <a:t>5Cs</a:t>
            </a:r>
            <a:r>
              <a:rPr lang="fa-IR" sz="3600" dirty="0">
                <a:solidFill>
                  <a:srgbClr val="C00000"/>
                </a:solidFill>
                <a:cs typeface="B Koodak" pitchFamily="2" charset="-78"/>
              </a:rPr>
              <a:t>):</a:t>
            </a:r>
            <a:endParaRPr lang="en-US" sz="3600" dirty="0">
              <a:solidFill>
                <a:srgbClr val="C00000"/>
              </a:solidFill>
              <a:cs typeface="B Koodak" pitchFamily="2" charset="-78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631504" y="1988840"/>
            <a:ext cx="8579296" cy="4392488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Koodak" pitchFamily="2" charset="-78"/>
              </a:rPr>
              <a:t>انجام این آزمایش بصورت اجباری نیست و باید با 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رضایت</a:t>
            </a:r>
            <a:r>
              <a:rPr lang="fa-IR" dirty="0" smtClean="0">
                <a:cs typeface="B Koodak" pitchFamily="2" charset="-78"/>
              </a:rPr>
              <a:t> فرد انجام شود (جز در موارد اهداي خون و اعضاء)= </a:t>
            </a:r>
            <a:r>
              <a:rPr lang="en-US" dirty="0" smtClean="0">
                <a:solidFill>
                  <a:srgbClr val="00B0F0"/>
                </a:solidFill>
                <a:cs typeface="B Koodak" pitchFamily="2" charset="-78"/>
              </a:rPr>
              <a:t>consent</a:t>
            </a:r>
            <a:endParaRPr lang="fa-IR" dirty="0" smtClean="0">
              <a:solidFill>
                <a:srgbClr val="00B0F0"/>
              </a:solidFill>
              <a:cs typeface="B Koodak" pitchFamily="2" charset="-78"/>
            </a:endParaRPr>
          </a:p>
          <a:p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محرمانه بودن </a:t>
            </a:r>
            <a:r>
              <a:rPr lang="fa-IR" dirty="0" smtClean="0">
                <a:cs typeface="B Koodak" pitchFamily="2" charset="-78"/>
              </a:rPr>
              <a:t>نتیجه آزمایش حق افراد است= </a:t>
            </a:r>
            <a:r>
              <a:rPr lang="en-US" dirty="0" smtClean="0">
                <a:solidFill>
                  <a:srgbClr val="00B0F0"/>
                </a:solidFill>
                <a:cs typeface="B Koodak" pitchFamily="2" charset="-78"/>
              </a:rPr>
              <a:t>Confidentiality</a:t>
            </a:r>
            <a:endParaRPr lang="fa-IR" dirty="0" smtClean="0">
              <a:solidFill>
                <a:srgbClr val="00B0F0"/>
              </a:solidFill>
              <a:cs typeface="B Koodak" pitchFamily="2" charset="-78"/>
            </a:endParaRPr>
          </a:p>
          <a:p>
            <a:r>
              <a:rPr lang="fa-IR" dirty="0" smtClean="0">
                <a:cs typeface="B Koodak" pitchFamily="2" charset="-78"/>
              </a:rPr>
              <a:t>انجام تست باید حتما همراه با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 مشاوره </a:t>
            </a:r>
            <a:r>
              <a:rPr lang="fa-IR" dirty="0" smtClean="0">
                <a:cs typeface="B Koodak" pitchFamily="2" charset="-78"/>
              </a:rPr>
              <a:t>باشد</a:t>
            </a:r>
            <a:r>
              <a:rPr lang="fa-IR" dirty="0" smtClean="0"/>
              <a:t>= </a:t>
            </a:r>
            <a:r>
              <a:rPr lang="en-US" dirty="0" smtClean="0">
                <a:solidFill>
                  <a:srgbClr val="00B0F0"/>
                </a:solidFill>
              </a:rPr>
              <a:t>Counseling</a:t>
            </a:r>
            <a:r>
              <a:rPr lang="fa-IR" dirty="0" smtClean="0"/>
              <a:t> </a:t>
            </a:r>
          </a:p>
          <a:p>
            <a:r>
              <a:rPr lang="fa-IR" dirty="0" smtClean="0">
                <a:cs typeface="B Koodak" pitchFamily="2" charset="-78"/>
              </a:rPr>
              <a:t>تست استفاده شده 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درست</a:t>
            </a:r>
            <a:r>
              <a:rPr lang="fa-IR" dirty="0" smtClean="0">
                <a:cs typeface="B Koodak" pitchFamily="2" charset="-78"/>
              </a:rPr>
              <a:t> باشد= </a:t>
            </a:r>
            <a:r>
              <a:rPr lang="en-US" dirty="0" smtClean="0">
                <a:solidFill>
                  <a:srgbClr val="00B0F0"/>
                </a:solidFill>
                <a:cs typeface="B Koodak" pitchFamily="2" charset="-78"/>
              </a:rPr>
              <a:t>Correct</a:t>
            </a:r>
            <a:endParaRPr lang="fa-IR" dirty="0" smtClean="0">
              <a:solidFill>
                <a:srgbClr val="00B0F0"/>
              </a:solidFill>
              <a:cs typeface="B Koodak" pitchFamily="2" charset="-78"/>
            </a:endParaRPr>
          </a:p>
          <a:p>
            <a:r>
              <a:rPr lang="fa-IR" dirty="0" smtClean="0">
                <a:cs typeface="B Koodak" pitchFamily="2" charset="-78"/>
              </a:rPr>
              <a:t>افراد  مبتلا پس از تشخيص براي دريافت خدمات مراقبت و درمان </a:t>
            </a:r>
            <a:r>
              <a:rPr lang="fa-IR" dirty="0" smtClean="0">
                <a:solidFill>
                  <a:srgbClr val="C00000"/>
                </a:solidFill>
                <a:cs typeface="B Koodak" pitchFamily="2" charset="-78"/>
              </a:rPr>
              <a:t>به مراكز </a:t>
            </a:r>
            <a:r>
              <a:rPr lang="fa-IR" dirty="0" smtClean="0">
                <a:cs typeface="B Koodak" pitchFamily="2" charset="-78"/>
              </a:rPr>
              <a:t>ارائه خدمت( مراكز مشاوره بيماري هاي رفتاري)  لينك شوند= </a:t>
            </a:r>
            <a:r>
              <a:rPr lang="en-US" dirty="0" smtClean="0">
                <a:solidFill>
                  <a:srgbClr val="00B0F0"/>
                </a:solidFill>
                <a:cs typeface="B Koodak" pitchFamily="2" charset="-78"/>
              </a:rPr>
              <a:t>Connect to care</a:t>
            </a:r>
            <a:endParaRPr lang="fa-IR" dirty="0" smtClean="0">
              <a:solidFill>
                <a:srgbClr val="00B0F0"/>
              </a:solidFill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C321-F52C-418C-991F-4E0167B6EE2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5961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dirty="0" smtClean="0">
                <a:cs typeface="B Yagut" panose="00000400000000000000" pitchFamily="2" charset="-78"/>
              </a:rPr>
              <a:t>Ag p24</a:t>
            </a:r>
            <a:r>
              <a:rPr lang="fa-IR" sz="3200" dirty="0" smtClean="0">
                <a:cs typeface="B Yagut" panose="00000400000000000000" pitchFamily="2" charset="-78"/>
              </a:rPr>
              <a:t> = در محدوده روز 45-30 مثبت است</a:t>
            </a:r>
            <a:endParaRPr lang="en-US" sz="3200" dirty="0">
              <a:cs typeface="B Yagut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367" y="1789760"/>
            <a:ext cx="8789158" cy="4911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838823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9493" y="327547"/>
            <a:ext cx="8260307" cy="612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3814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rgbClr val="C00000"/>
                </a:solidFill>
                <a:cs typeface="B Mitra" pitchFamily="2" charset="-78"/>
              </a:rPr>
              <a:t>نکته:</a:t>
            </a:r>
            <a:endParaRPr lang="en-US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777623" y="1500175"/>
            <a:ext cx="10973099" cy="4702189"/>
          </a:xfrm>
        </p:spPr>
        <p:txBody>
          <a:bodyPr>
            <a:normAutofit/>
          </a:bodyPr>
          <a:lstStyle/>
          <a:p>
            <a:pPr>
              <a:spcAft>
                <a:spcPct val="0"/>
              </a:spcAft>
            </a:pPr>
            <a:r>
              <a:rPr lang="fa-IR" sz="3200" dirty="0" smtClean="0">
                <a:solidFill>
                  <a:srgbClr val="FF0000"/>
                </a:solidFill>
                <a:cs typeface="B Mitra" pitchFamily="2" charset="-78"/>
              </a:rPr>
              <a:t>دوران پنجره: </a:t>
            </a:r>
            <a:r>
              <a:rPr lang="fa-IR" sz="3200" dirty="0" smtClean="0">
                <a:cs typeface="B Mitra" pitchFamily="2" charset="-78"/>
              </a:rPr>
              <a:t>از زمان وارد شدن ویروس به بدن تا پیدا شدن پادتن، ممکن است 3 ماه( بسته به نوع روش تشخیصی تا 6 ماه) طول بکشد، بنابر این در فردی که  با ویروس تماس داشته اگر نتیجه آزمایش منفی باشد باید سه ماه بعد آزمایش تکرار شود. </a:t>
            </a:r>
          </a:p>
          <a:p>
            <a:pPr>
              <a:spcAft>
                <a:spcPct val="0"/>
              </a:spcAft>
            </a:pPr>
            <a:r>
              <a:rPr lang="fa-IR" sz="3200" dirty="0" smtClean="0">
                <a:cs typeface="B Mitra" pitchFamily="2" charset="-78"/>
              </a:rPr>
              <a:t>افرادی</a:t>
            </a:r>
            <a:r>
              <a:rPr lang="en-US" sz="3200" dirty="0" smtClean="0">
                <a:cs typeface="B Mitra" pitchFamily="2" charset="-78"/>
              </a:rPr>
              <a:t> </a:t>
            </a:r>
            <a:r>
              <a:rPr lang="fa-IR" sz="3200" dirty="0" smtClean="0">
                <a:cs typeface="B Mitra" pitchFamily="2" charset="-78"/>
              </a:rPr>
              <a:t>که رفتارهای پرخطر دارند باید هر سه تا 6 ماه یکبار از نظر این بیماری آزمایش بدهند. </a:t>
            </a:r>
          </a:p>
        </p:txBody>
      </p:sp>
    </p:spTree>
    <p:extLst>
      <p:ext uri="{BB962C8B-B14F-4D97-AF65-F5344CB8AC3E}">
        <p14:creationId xmlns:p14="http://schemas.microsoft.com/office/powerpoint/2010/main" xmlns="" val="19076278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b="1" u="sng" dirty="0">
                <a:solidFill>
                  <a:srgbClr val="C00000"/>
                </a:solidFill>
                <a:cs typeface="B Yagut" panose="00000400000000000000" pitchFamily="2" charset="-78"/>
              </a:rPr>
              <a:t>سل </a:t>
            </a:r>
            <a:r>
              <a:rPr lang="fa-IR" sz="3200" dirty="0" err="1">
                <a:cs typeface="B Yagut" panose="00000400000000000000" pitchFamily="2" charset="-78"/>
              </a:rPr>
              <a:t>مهم‌ترین</a:t>
            </a:r>
            <a:r>
              <a:rPr lang="fa-IR" sz="3200" dirty="0">
                <a:cs typeface="B Yagut" panose="00000400000000000000" pitchFamily="2" charset="-78"/>
              </a:rPr>
              <a:t> بیماری همراه در افراد مبتلا به </a:t>
            </a:r>
            <a:r>
              <a:rPr lang="fa-IR" sz="3200" dirty="0" err="1">
                <a:cs typeface="B Yagut" panose="00000400000000000000" pitchFamily="2" charset="-78"/>
              </a:rPr>
              <a:t>اچ‌آی‌وی</a:t>
            </a:r>
            <a:r>
              <a:rPr lang="fa-IR" sz="3200" dirty="0">
                <a:cs typeface="B Yagut" panose="00000400000000000000" pitchFamily="2" charset="-78"/>
              </a:rPr>
              <a:t> است. </a:t>
            </a:r>
            <a:endParaRPr lang="fa-IR" sz="3200" dirty="0" smtClean="0">
              <a:cs typeface="B Yagut" panose="00000400000000000000" pitchFamily="2" charset="-78"/>
            </a:endParaRPr>
          </a:p>
          <a:p>
            <a:r>
              <a:rPr lang="fa-IR" sz="3200" dirty="0" smtClean="0">
                <a:cs typeface="B Yagut" panose="00000400000000000000" pitchFamily="2" charset="-78"/>
              </a:rPr>
              <a:t> </a:t>
            </a:r>
            <a:r>
              <a:rPr lang="fa-IR" sz="3200" dirty="0">
                <a:solidFill>
                  <a:srgbClr val="00B050"/>
                </a:solidFill>
                <a:cs typeface="B Yagut" panose="00000400000000000000" pitchFamily="2" charset="-78"/>
              </a:rPr>
              <a:t>یک سوم </a:t>
            </a:r>
            <a:r>
              <a:rPr lang="fa-IR" sz="3200" dirty="0">
                <a:cs typeface="B Yagut" panose="00000400000000000000" pitchFamily="2" charset="-78"/>
              </a:rPr>
              <a:t>کلیه موارد </a:t>
            </a:r>
            <a:r>
              <a:rPr lang="fa-IR" sz="3200" dirty="0">
                <a:solidFill>
                  <a:srgbClr val="00B050"/>
                </a:solidFill>
                <a:cs typeface="B Yagut" panose="00000400000000000000" pitchFamily="2" charset="-78"/>
              </a:rPr>
              <a:t>مرگ</a:t>
            </a:r>
            <a:r>
              <a:rPr lang="fa-IR" sz="3200" dirty="0">
                <a:cs typeface="B Yagut" panose="00000400000000000000" pitchFamily="2" charset="-78"/>
              </a:rPr>
              <a:t> در </a:t>
            </a:r>
            <a:r>
              <a:rPr lang="fa-IR" sz="3200" dirty="0">
                <a:solidFill>
                  <a:srgbClr val="00B050"/>
                </a:solidFill>
                <a:cs typeface="B Yagut" panose="00000400000000000000" pitchFamily="2" charset="-78"/>
              </a:rPr>
              <a:t>بیماران </a:t>
            </a:r>
            <a:r>
              <a:rPr lang="fa-IR" sz="3200" dirty="0" smtClean="0">
                <a:solidFill>
                  <a:srgbClr val="00B050"/>
                </a:solidFill>
                <a:cs typeface="B Yagut" panose="00000400000000000000" pitchFamily="2" charset="-78"/>
              </a:rPr>
              <a:t>مبتلا </a:t>
            </a:r>
            <a:r>
              <a:rPr lang="fa-IR" sz="3200" dirty="0">
                <a:cs typeface="B Yagut" panose="00000400000000000000" pitchFamily="2" charset="-78"/>
              </a:rPr>
              <a:t>به </a:t>
            </a:r>
            <a:r>
              <a:rPr lang="fa-IR" sz="3200" dirty="0" err="1">
                <a:cs typeface="B Yagut" panose="00000400000000000000" pitchFamily="2" charset="-78"/>
              </a:rPr>
              <a:t>اچ‌آی‌وی</a:t>
            </a:r>
            <a:r>
              <a:rPr lang="fa-IR" sz="3200" dirty="0">
                <a:cs typeface="B Yagut" panose="00000400000000000000" pitchFamily="2" charset="-78"/>
              </a:rPr>
              <a:t> به دلیل </a:t>
            </a:r>
            <a:r>
              <a:rPr lang="fa-IR" sz="3200" dirty="0">
                <a:solidFill>
                  <a:srgbClr val="00B050"/>
                </a:solidFill>
                <a:cs typeface="B Yagut" panose="00000400000000000000" pitchFamily="2" charset="-78"/>
              </a:rPr>
              <a:t>سل</a:t>
            </a:r>
            <a:r>
              <a:rPr lang="fa-IR" sz="3200" dirty="0">
                <a:cs typeface="B Yagut" panose="00000400000000000000" pitchFamily="2" charset="-78"/>
              </a:rPr>
              <a:t> است. </a:t>
            </a:r>
            <a:endParaRPr lang="fa-IR" sz="3200" dirty="0" smtClean="0">
              <a:cs typeface="B Yagut" panose="00000400000000000000" pitchFamily="2" charset="-78"/>
            </a:endParaRPr>
          </a:p>
          <a:p>
            <a:r>
              <a:rPr lang="fa-IR" sz="3200" dirty="0" smtClean="0">
                <a:cs typeface="B Yagut" panose="00000400000000000000" pitchFamily="2" charset="-78"/>
              </a:rPr>
              <a:t>تاکید  </a:t>
            </a:r>
            <a:r>
              <a:rPr lang="fa-IR" sz="3200" dirty="0">
                <a:cs typeface="B Yagut" panose="00000400000000000000" pitchFamily="2" charset="-78"/>
              </a:rPr>
              <a:t>شده تا  در هر جایی که آزمایش </a:t>
            </a:r>
            <a:r>
              <a:rPr lang="fa-IR" sz="3200" dirty="0" err="1">
                <a:cs typeface="B Yagut" panose="00000400000000000000" pitchFamily="2" charset="-78"/>
              </a:rPr>
              <a:t>اچ‌آی‌وی</a:t>
            </a:r>
            <a:r>
              <a:rPr lang="fa-IR" sz="3200" dirty="0">
                <a:cs typeface="B Yagut" panose="00000400000000000000" pitchFamily="2" charset="-78"/>
              </a:rPr>
              <a:t> انجام </a:t>
            </a:r>
            <a:r>
              <a:rPr lang="fa-IR" sz="3200" dirty="0" err="1">
                <a:cs typeface="B Yagut" panose="00000400000000000000" pitchFamily="2" charset="-78"/>
              </a:rPr>
              <a:t>می‌شود</a:t>
            </a:r>
            <a:r>
              <a:rPr lang="fa-IR" sz="3200" dirty="0">
                <a:cs typeface="B Yagut" panose="00000400000000000000" pitchFamily="2" charset="-78"/>
              </a:rPr>
              <a:t> </a:t>
            </a:r>
            <a:r>
              <a:rPr lang="fa-IR" sz="3200" dirty="0" err="1">
                <a:cs typeface="B Yagut" panose="00000400000000000000" pitchFamily="2" charset="-78"/>
              </a:rPr>
              <a:t>حتماٌ</a:t>
            </a:r>
            <a:r>
              <a:rPr lang="fa-IR" sz="3200" dirty="0">
                <a:cs typeface="B Yagut" panose="00000400000000000000" pitchFamily="2" charset="-78"/>
              </a:rPr>
              <a:t> غربالگری از نظر سل هم انجام پذیرد</a:t>
            </a:r>
            <a:r>
              <a:rPr lang="fa-IR" sz="3200" dirty="0" smtClean="0">
                <a:cs typeface="B Yagut" panose="00000400000000000000" pitchFamily="2" charset="-78"/>
              </a:rPr>
              <a:t>.</a:t>
            </a:r>
            <a:endParaRPr lang="en-US" sz="3200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9828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کلام آخر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1319" y="1789760"/>
            <a:ext cx="11700681" cy="4897643"/>
          </a:xfrm>
        </p:spPr>
        <p:txBody>
          <a:bodyPr>
            <a:normAutofit fontScale="47500" lnSpcReduction="20000"/>
          </a:bodyPr>
          <a:lstStyle/>
          <a:p>
            <a:pPr marL="795528" indent="-68580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anose="00000400000000000000" pitchFamily="2" charset="-78"/>
              </a:rPr>
              <a:t> اچ آی وی یک بیماری عفونی است مثل سایر </a:t>
            </a:r>
            <a:r>
              <a:rPr lang="fa-IR" altLang="zh-CN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anose="00000400000000000000" pitchFamily="2" charset="-78"/>
              </a:rPr>
              <a:t>بیماریهای عفونی </a:t>
            </a:r>
            <a:endParaRPr lang="fa-IR" altLang="zh-CN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anose="00000400000000000000" pitchFamily="2" charset="-78"/>
            </a:endParaRPr>
          </a:p>
          <a:p>
            <a:pPr marL="795528" indent="-68580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altLang="zh-CN" sz="6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اچ </a:t>
            </a:r>
            <a:r>
              <a:rPr lang="fa-IR" altLang="zh-CN" sz="6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آی وی درمان قطعی </a:t>
            </a:r>
            <a:r>
              <a:rPr lang="fa-IR" altLang="zh-CN" sz="6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ندارد </a:t>
            </a:r>
            <a:endParaRPr lang="fa-IR" altLang="zh-CN" sz="6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Lotus" panose="00000400000000000000" pitchFamily="2" charset="-78"/>
            </a:endParaRPr>
          </a:p>
          <a:p>
            <a:pPr marL="795528" indent="-68580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altLang="zh-CN" sz="6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پیشگیری از اچ آی وی بسیار آسان است</a:t>
            </a:r>
          </a:p>
          <a:p>
            <a:pPr marL="795528" indent="-68580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altLang="zh-CN" sz="6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پرهیز از تزریق مشترک  ،  پرهیز از روابط جنسی محافظت نشده</a:t>
            </a:r>
          </a:p>
          <a:p>
            <a:pPr marL="795528" indent="-68580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q"/>
              <a:defRPr/>
            </a:pPr>
            <a:r>
              <a:rPr lang="fa-IR" altLang="zh-CN" sz="6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پرهیز از مصرف مواد مخدر ، مواد روان گردان و سوء مصرف </a:t>
            </a:r>
            <a:r>
              <a:rPr lang="fa-IR" altLang="zh-CN" sz="6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Lotus" panose="00000400000000000000" pitchFamily="2" charset="-78"/>
              </a:rPr>
              <a:t>الکل</a:t>
            </a:r>
          </a:p>
          <a:p>
            <a:pPr marL="109728" inden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None/>
              <a:defRPr/>
            </a:pPr>
            <a:r>
              <a:rPr lang="fa-IR" altLang="zh-CN" sz="4900" b="1" dirty="0" smtClean="0">
                <a:latin typeface="+mj-lt"/>
                <a:ea typeface="+mj-ea"/>
                <a:cs typeface="B Lotus" panose="00000400000000000000" pitchFamily="2" charset="-78"/>
              </a:rPr>
              <a:t>                  </a:t>
            </a:r>
            <a:endParaRPr lang="fa-IR" altLang="zh-CN" sz="4900" b="1" dirty="0">
              <a:latin typeface="+mj-lt"/>
              <a:ea typeface="+mj-ea"/>
              <a:cs typeface="B Lotus" panose="00000400000000000000" pitchFamily="2" charset="-78"/>
            </a:endParaRPr>
          </a:p>
          <a:p>
            <a:pPr marL="109728" inden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None/>
              <a:defRPr/>
            </a:pPr>
            <a:r>
              <a:rPr lang="fa-IR" altLang="zh-CN" sz="5500" b="1" dirty="0">
                <a:solidFill>
                  <a:srgbClr val="7030A0"/>
                </a:solidFill>
                <a:latin typeface="+mj-lt"/>
                <a:ea typeface="+mj-ea"/>
                <a:cs typeface="B Mitra" pitchFamily="2" charset="-78"/>
              </a:rPr>
              <a:t>                    </a:t>
            </a:r>
            <a:endParaRPr lang="fa-IR" altLang="zh-CN" sz="4900" b="1" dirty="0">
              <a:solidFill>
                <a:srgbClr val="7030A0"/>
              </a:solidFill>
              <a:latin typeface="+mj-lt"/>
              <a:ea typeface="+mj-ea"/>
              <a:cs typeface="B Mitra" pitchFamily="2" charset="-78"/>
            </a:endParaRPr>
          </a:p>
          <a:p>
            <a:pPr marL="624078" indent="-514350">
              <a:spcAft>
                <a:spcPts val="0"/>
              </a:spcAft>
              <a:buFont typeface="+mj-lt"/>
              <a:buAutoNum type="arabicPeriod"/>
              <a:defRPr/>
            </a:pP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55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9555" y="0"/>
            <a:ext cx="6730065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259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5173" y="0"/>
            <a:ext cx="5431168" cy="620761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793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3600" b="1" dirty="0">
                <a:cs typeface="B Nazanin" pitchFamily="2" charset="-78"/>
              </a:rPr>
              <a:t>علیرغم کاهش تعداد موارد جدید ابتلا  و  نیز کاهش تعداد موارد  مرگ در اثر </a:t>
            </a:r>
            <a:r>
              <a:rPr lang="en-US" sz="3600" b="1" dirty="0">
                <a:cs typeface="B Nazanin" pitchFamily="2" charset="-78"/>
              </a:rPr>
              <a:t>HIV</a:t>
            </a:r>
            <a:r>
              <a:rPr lang="fa-IR" sz="3600" b="1" dirty="0">
                <a:cs typeface="B Nazanin" pitchFamily="2" charset="-78"/>
              </a:rPr>
              <a:t>  در </a:t>
            </a:r>
            <a:r>
              <a:rPr lang="fa-IR" sz="3600" b="1" dirty="0" smtClean="0">
                <a:cs typeface="B Nazanin" pitchFamily="2" charset="-78"/>
              </a:rPr>
              <a:t>جهان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623" y="2729552"/>
            <a:ext cx="10728462" cy="4128447"/>
          </a:xfrm>
        </p:spPr>
        <p:txBody>
          <a:bodyPr>
            <a:normAutofit/>
          </a:bodyPr>
          <a:lstStyle/>
          <a:p>
            <a:r>
              <a:rPr lang="fa-IR" sz="2800" b="1" dirty="0" smtClean="0">
                <a:cs typeface="B Nazanin" pitchFamily="2" charset="-78"/>
              </a:rPr>
              <a:t>در </a:t>
            </a:r>
            <a:r>
              <a:rPr lang="fa-IR" sz="2800" b="1" dirty="0">
                <a:cs typeface="B Nazanin" pitchFamily="2" charset="-78"/>
              </a:rPr>
              <a:t>منطقه </a:t>
            </a:r>
            <a:r>
              <a:rPr lang="fa-IR" sz="2800" b="1" dirty="0" err="1">
                <a:cs typeface="B Nazanin" pitchFamily="2" charset="-78"/>
              </a:rPr>
              <a:t>مديترانه</a:t>
            </a:r>
            <a:r>
              <a:rPr lang="fa-IR" sz="2800" b="1" dirty="0">
                <a:cs typeface="B Nazanin" pitchFamily="2" charset="-78"/>
              </a:rPr>
              <a:t> </a:t>
            </a:r>
            <a:r>
              <a:rPr lang="fa-IR" sz="2800" b="1" dirty="0" err="1">
                <a:cs typeface="B Nazanin" pitchFamily="2" charset="-78"/>
              </a:rPr>
              <a:t>شرقي</a:t>
            </a:r>
            <a:r>
              <a:rPr lang="fa-IR" sz="2800" b="1" dirty="0">
                <a:cs typeface="B Nazanin" pitchFamily="2" charset="-78"/>
              </a:rPr>
              <a:t> و شمال </a:t>
            </a:r>
            <a:r>
              <a:rPr lang="fa-IR" sz="2800" b="1" dirty="0" err="1" smtClean="0">
                <a:cs typeface="B Nazanin" pitchFamily="2" charset="-78"/>
              </a:rPr>
              <a:t>افريقا</a:t>
            </a:r>
            <a:r>
              <a:rPr lang="en-US" sz="2800" b="1" dirty="0" smtClean="0">
                <a:cs typeface="B Nazanin" pitchFamily="2" charset="-78"/>
              </a:rPr>
              <a:t> </a:t>
            </a:r>
            <a:r>
              <a:rPr lang="fa-IR" sz="2800" b="1" dirty="0" smtClean="0">
                <a:cs typeface="B Nazanin" pitchFamily="2" charset="-78"/>
              </a:rPr>
              <a:t>(</a:t>
            </a:r>
            <a:r>
              <a:rPr lang="en-US" sz="2000" b="1" dirty="0">
                <a:cs typeface="B Nazanin" pitchFamily="2" charset="-78"/>
              </a:rPr>
              <a:t>MENA</a:t>
            </a:r>
            <a:r>
              <a:rPr lang="fa-IR" sz="2800" b="1" dirty="0" smtClean="0">
                <a:cs typeface="B Nazanin" pitchFamily="2" charset="-78"/>
              </a:rPr>
              <a:t>) </a:t>
            </a:r>
            <a:r>
              <a:rPr lang="fa-IR" sz="2800" b="1" dirty="0" err="1">
                <a:cs typeface="B Nazanin" pitchFamily="2" charset="-78"/>
              </a:rPr>
              <a:t>كه</a:t>
            </a:r>
            <a:r>
              <a:rPr lang="fa-IR" sz="2800" b="1" dirty="0">
                <a:cs typeface="B Nazanin" pitchFamily="2" charset="-78"/>
              </a:rPr>
              <a:t> </a:t>
            </a:r>
            <a:r>
              <a:rPr lang="fa-IR" sz="2800" b="1" dirty="0" err="1">
                <a:cs typeface="B Nazanin" pitchFamily="2" charset="-78"/>
              </a:rPr>
              <a:t>ايران</a:t>
            </a:r>
            <a:r>
              <a:rPr lang="fa-IR" sz="2800" b="1" dirty="0">
                <a:cs typeface="B Nazanin" pitchFamily="2" charset="-78"/>
              </a:rPr>
              <a:t> هم در </a:t>
            </a:r>
            <a:r>
              <a:rPr lang="fa-IR" sz="2800" b="1" dirty="0" err="1">
                <a:cs typeface="B Nazanin" pitchFamily="2" charset="-78"/>
              </a:rPr>
              <a:t>اين</a:t>
            </a:r>
            <a:r>
              <a:rPr lang="fa-IR" sz="2800" b="1" dirty="0">
                <a:cs typeface="B Nazanin" pitchFamily="2" charset="-78"/>
              </a:rPr>
              <a:t> منطقه </a:t>
            </a:r>
            <a:r>
              <a:rPr lang="fa-IR" sz="2800" b="1" dirty="0" smtClean="0">
                <a:cs typeface="B Nazanin" pitchFamily="2" charset="-78"/>
              </a:rPr>
              <a:t>است: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افزایش 3 برابری </a:t>
            </a: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مرگ </a:t>
            </a: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افزایش 20 درصدی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موارد جدید ابتلا </a:t>
            </a:r>
          </a:p>
          <a:p>
            <a:r>
              <a:rPr lang="fa-IR" sz="3200" b="1" dirty="0" err="1" smtClean="0">
                <a:cs typeface="B Nazanin" pitchFamily="2" charset="-78"/>
              </a:rPr>
              <a:t>عليرغم</a:t>
            </a:r>
            <a:r>
              <a:rPr lang="fa-IR" sz="3200" b="1" dirty="0" smtClean="0">
                <a:cs typeface="B Nazanin" pitchFamily="2" charset="-78"/>
              </a:rPr>
              <a:t> </a:t>
            </a:r>
            <a:r>
              <a:rPr lang="fa-IR" sz="3200" b="1" dirty="0" err="1">
                <a:cs typeface="B Nazanin" pitchFamily="2" charset="-78"/>
              </a:rPr>
              <a:t>كاهش</a:t>
            </a:r>
            <a:r>
              <a:rPr lang="fa-IR" sz="3200" b="1" dirty="0">
                <a:cs typeface="B Nazanin" pitchFamily="2" charset="-78"/>
              </a:rPr>
              <a:t> موارد مرگ مرتبط با </a:t>
            </a:r>
            <a:r>
              <a:rPr lang="fa-IR" sz="3200" b="1" dirty="0" err="1">
                <a:cs typeface="B Nazanin" pitchFamily="2" charset="-78"/>
              </a:rPr>
              <a:t>ايدز</a:t>
            </a:r>
            <a:r>
              <a:rPr lang="fa-IR" sz="3200" b="1" dirty="0">
                <a:cs typeface="B Nazanin" pitchFamily="2" charset="-78"/>
              </a:rPr>
              <a:t> در جهان، دومین علت مرگ  </a:t>
            </a:r>
            <a:r>
              <a:rPr lang="fa-IR" sz="3200" b="1" dirty="0" smtClean="0">
                <a:cs typeface="B Nazanin" pitchFamily="2" charset="-78"/>
              </a:rPr>
              <a:t>نوجوانان مرگ در </a:t>
            </a:r>
            <a:r>
              <a:rPr lang="fa-IR" sz="3200" b="1" dirty="0">
                <a:cs typeface="B Nazanin" pitchFamily="2" charset="-78"/>
              </a:rPr>
              <a:t>اثر </a:t>
            </a:r>
            <a:r>
              <a:rPr lang="fa-IR" sz="3200" b="1" dirty="0" err="1">
                <a:cs typeface="B Nazanin" pitchFamily="2" charset="-78"/>
              </a:rPr>
              <a:t>ايدز</a:t>
            </a:r>
            <a:r>
              <a:rPr lang="fa-IR" sz="3200" b="1" dirty="0">
                <a:cs typeface="B Nazanin" pitchFamily="2" charset="-78"/>
              </a:rPr>
              <a:t> </a:t>
            </a:r>
            <a:r>
              <a:rPr lang="fa-IR" sz="3200" b="1" dirty="0" smtClean="0">
                <a:cs typeface="B Nazanin" pitchFamily="2" charset="-78"/>
              </a:rPr>
              <a:t>است( اولین علت  سوانح </a:t>
            </a:r>
            <a:r>
              <a:rPr lang="fa-IR" sz="3200" b="1" dirty="0">
                <a:cs typeface="B Nazanin" pitchFamily="2" charset="-78"/>
              </a:rPr>
              <a:t>) </a:t>
            </a:r>
          </a:p>
          <a:p>
            <a:r>
              <a:rPr lang="fa-IR" sz="2800" b="1" dirty="0">
                <a:cs typeface="B Nazanin" pitchFamily="2" charset="-78"/>
              </a:rPr>
              <a:t>شانس ابتلای دختران نوجوان و زنان جوان در افریقا 5 برابر بقیه است</a:t>
            </a:r>
            <a:r>
              <a:rPr lang="fa-IR" dirty="0">
                <a:cs typeface="B Nazanin" pitchFamily="2" charset="-78"/>
              </a:rPr>
              <a:t>.</a:t>
            </a:r>
          </a:p>
          <a:p>
            <a:endParaRPr lang="fa-IR" dirty="0">
              <a:cs typeface="B Nazanin" pitchFamily="2" charset="-78"/>
            </a:endParaRPr>
          </a:p>
          <a:p>
            <a:endParaRPr lang="fa-IR" dirty="0">
              <a:solidFill>
                <a:srgbClr val="00B050"/>
              </a:solidFill>
              <a:cs typeface="B Yagut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9593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Lotus" panose="00000400000000000000" pitchFamily="2" charset="-78"/>
              </a:rPr>
              <a:t>موثرترین راه پیشگیری</a:t>
            </a:r>
            <a:endParaRPr lang="en-US" dirty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8920541" cy="4183961"/>
          </a:xfrm>
        </p:spPr>
        <p:txBody>
          <a:bodyPr>
            <a:normAutofit lnSpcReduction="10000"/>
          </a:bodyPr>
          <a:lstStyle/>
          <a:p>
            <a:r>
              <a:rPr lang="fa-IR" sz="44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آموزش </a:t>
            </a:r>
          </a:p>
          <a:p>
            <a:pPr lvl="1"/>
            <a:r>
              <a:rPr lang="fa-IR" sz="3600" dirty="0">
                <a:cs typeface="B Lotus" panose="00000400000000000000" pitchFamily="2" charset="-78"/>
              </a:rPr>
              <a:t> </a:t>
            </a:r>
            <a:r>
              <a:rPr lang="fa-IR" sz="4000" b="1" dirty="0" smtClean="0">
                <a:solidFill>
                  <a:srgbClr val="00B050"/>
                </a:solidFill>
                <a:cs typeface="B Lotus" panose="00000400000000000000" pitchFamily="2" charset="-78"/>
              </a:rPr>
              <a:t>آموزش </a:t>
            </a:r>
          </a:p>
          <a:p>
            <a:pPr lvl="2"/>
            <a:r>
              <a:rPr lang="fa-IR" sz="3600" dirty="0">
                <a:cs typeface="B Lotus" panose="00000400000000000000" pitchFamily="2" charset="-78"/>
              </a:rPr>
              <a:t> </a:t>
            </a:r>
            <a:r>
              <a:rPr lang="fa-IR" sz="4400" b="1" dirty="0" smtClean="0">
                <a:solidFill>
                  <a:srgbClr val="7030A0"/>
                </a:solidFill>
                <a:cs typeface="B Lotus" panose="00000400000000000000" pitchFamily="2" charset="-78"/>
              </a:rPr>
              <a:t>آموزش</a:t>
            </a:r>
          </a:p>
          <a:p>
            <a:pPr marL="914400" lvl="2" indent="0" algn="l" rtl="0">
              <a:buNone/>
            </a:pPr>
            <a:r>
              <a:rPr lang="en-US" sz="4400" b="1" dirty="0" smtClean="0">
                <a:solidFill>
                  <a:srgbClr val="C00000"/>
                </a:solidFill>
                <a:cs typeface="B Titr" pitchFamily="2" charset="-78"/>
                <a:hlinkClick r:id="rId2"/>
              </a:rPr>
              <a:t>www.hiv-st</a:t>
            </a:r>
            <a:r>
              <a:rPr lang="en-US" sz="4400" b="1" dirty="0">
                <a:solidFill>
                  <a:srgbClr val="C00000"/>
                </a:solidFill>
                <a:cs typeface="B Titr" pitchFamily="2" charset="-78"/>
                <a:hlinkClick r:id="rId3"/>
              </a:rPr>
              <a:t>i.ir</a:t>
            </a:r>
            <a:endParaRPr lang="en-US" sz="4400" b="1" dirty="0">
              <a:solidFill>
                <a:srgbClr val="7030A0"/>
              </a:solidFill>
              <a:cs typeface="B Lotus" panose="00000400000000000000" pitchFamily="2" charset="-78"/>
            </a:endParaRPr>
          </a:p>
          <a:p>
            <a:pPr marL="914400" lvl="2" indent="0" algn="ctr">
              <a:buNone/>
            </a:pPr>
            <a:r>
              <a:rPr lang="en-US" sz="4400" dirty="0" smtClean="0"/>
              <a:t>Telegram.me/HIVSTI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63658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8495"/>
            <a:ext cx="10018713" cy="1752599"/>
          </a:xfrm>
        </p:spPr>
        <p:txBody>
          <a:bodyPr/>
          <a:lstStyle/>
          <a:p>
            <a:r>
              <a:rPr lang="fa-IR" b="1" dirty="0" smtClean="0">
                <a:cs typeface="B Lotus" panose="00000400000000000000" pitchFamily="2" charset="-78"/>
              </a:rPr>
              <a:t>چالش ها</a:t>
            </a:r>
            <a:endParaRPr lang="en-US" b="1" dirty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443396"/>
            <a:ext cx="10737081" cy="44146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800" dirty="0" smtClean="0"/>
              <a:t>هر کسی باید از خود سوال کند:</a:t>
            </a:r>
          </a:p>
          <a:p>
            <a:r>
              <a:rPr lang="fa-IR" sz="2800" dirty="0" smtClean="0"/>
              <a:t>آیا من در معرض ابتلا قرار گرفته ام و باید تغییر رفتار دهم.</a:t>
            </a:r>
          </a:p>
          <a:p>
            <a:r>
              <a:rPr lang="fa-IR" sz="2800" dirty="0" smtClean="0"/>
              <a:t>آیا من هم باید پیشگیری کنم و در پیشگیری سهم داشته باشم.</a:t>
            </a:r>
          </a:p>
          <a:p>
            <a:r>
              <a:rPr lang="fa-IR" sz="2800" dirty="0" smtClean="0"/>
              <a:t>آیا </a:t>
            </a:r>
            <a:r>
              <a:rPr lang="fa-IR" sz="2800" dirty="0" err="1" smtClean="0"/>
              <a:t>واقعا</a:t>
            </a:r>
            <a:r>
              <a:rPr lang="fa-IR" sz="2800" dirty="0" smtClean="0"/>
              <a:t> مبتلا به عفونت </a:t>
            </a:r>
            <a:r>
              <a:rPr lang="en-US" sz="2800" dirty="0" smtClean="0"/>
              <a:t>HIV</a:t>
            </a:r>
            <a:r>
              <a:rPr lang="fa-IR" sz="2800" dirty="0" smtClean="0"/>
              <a:t> شده ام. </a:t>
            </a:r>
            <a:r>
              <a:rPr lang="fa-IR" sz="2800" dirty="0" smtClean="0">
                <a:solidFill>
                  <a:srgbClr val="FF0000"/>
                </a:solidFill>
              </a:rPr>
              <a:t>(چرا باید بدانم)</a:t>
            </a:r>
          </a:p>
          <a:p>
            <a:r>
              <a:rPr lang="fa-IR" sz="2800" dirty="0" smtClean="0"/>
              <a:t>چرا نباید عفونت خود را به دیگران انتقال دهم.</a:t>
            </a:r>
          </a:p>
          <a:p>
            <a:r>
              <a:rPr lang="fa-IR" sz="2800" dirty="0" smtClean="0"/>
              <a:t>آیا باید درمان را بپذیرم و به تداوم آن پاینده باشم.</a:t>
            </a:r>
          </a:p>
          <a:p>
            <a:pPr marL="0" indent="0">
              <a:buNone/>
            </a:pPr>
            <a:endParaRPr lang="fa-IR" sz="2800" dirty="0"/>
          </a:p>
          <a:p>
            <a:pPr marL="0" indent="0">
              <a:buNone/>
            </a:pPr>
            <a:r>
              <a:rPr lang="fa-IR" sz="2800" dirty="0" smtClean="0"/>
              <a:t>                          </a:t>
            </a:r>
            <a:r>
              <a:rPr lang="fa-IR" sz="2800" b="1" dirty="0" smtClean="0">
                <a:solidFill>
                  <a:schemeClr val="accent4"/>
                </a:solidFill>
              </a:rPr>
              <a:t>زندگی ادامه دارد..........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473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دستاوردهای جهانی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025781"/>
          </a:xfrm>
        </p:spPr>
        <p:txBody>
          <a:bodyPr/>
          <a:lstStyle/>
          <a:p>
            <a:r>
              <a:rPr lang="fa-IR" dirty="0" smtClean="0"/>
              <a:t>در بعضی از کشورها ظرف 10 سال گذشته میزان ابتلای به این عفونت بیش از 50% کاهش یافته است.</a:t>
            </a:r>
          </a:p>
          <a:p>
            <a:r>
              <a:rPr lang="fa-IR" dirty="0" smtClean="0"/>
              <a:t>بعضی از راههای انتقال ایدز در بعضی از کشورها بطور کامل سد شده است:</a:t>
            </a:r>
          </a:p>
          <a:p>
            <a:pPr marL="914400" lvl="1" indent="-457200">
              <a:buFont typeface="+mj-lt"/>
              <a:buAutoNum type="arabicPeriod"/>
            </a:pPr>
            <a:r>
              <a:rPr lang="fa-IR" dirty="0" smtClean="0"/>
              <a:t>انتقال ایدز از مادر به کودک. </a:t>
            </a:r>
          </a:p>
          <a:p>
            <a:pPr marL="457200" lvl="1" indent="0">
              <a:buNone/>
            </a:pPr>
            <a:r>
              <a:rPr lang="fa-IR" dirty="0"/>
              <a:t> </a:t>
            </a:r>
            <a:r>
              <a:rPr lang="fa-IR" dirty="0" smtClean="0"/>
              <a:t>(کوبا – ارمنستان – روسیه سفید – تایلند)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fa-IR" dirty="0" smtClean="0"/>
              <a:t>انتقال ایدز از طریق اعتیاد تزریقی.</a:t>
            </a:r>
          </a:p>
          <a:p>
            <a:pPr marL="457200" lvl="1" indent="0">
              <a:buNone/>
            </a:pPr>
            <a:r>
              <a:rPr lang="fa-IR" dirty="0"/>
              <a:t> </a:t>
            </a:r>
            <a:r>
              <a:rPr lang="fa-IR" dirty="0" smtClean="0"/>
              <a:t>(هلند – انگلستان – سوئد و .....)</a:t>
            </a:r>
          </a:p>
          <a:p>
            <a:pPr marL="914400" lvl="1" indent="-457200">
              <a:buFont typeface="+mj-lt"/>
              <a:buAutoNum type="arabicPeriod" startAt="2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976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085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NSP4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956" y="1402082"/>
            <a:ext cx="10585341" cy="5455918"/>
          </a:xfrm>
        </p:spPr>
        <p:txBody>
          <a:bodyPr>
            <a:normAutofit/>
          </a:bodyPr>
          <a:lstStyle/>
          <a:p>
            <a:pPr algn="r" rtl="1">
              <a:buSzPct val="70000"/>
              <a:buFont typeface="Wingdings" panose="05000000000000000000" pitchFamily="2" charset="2"/>
              <a:buChar char="q"/>
            </a:pP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چهارمین برنامه جامع استراتژیک کشوری کنترل </a:t>
            </a:r>
            <a:r>
              <a:rPr lang="fa-IR" sz="2800" dirty="0" err="1" smtClean="0">
                <a:latin typeface="+mj-lt"/>
                <a:ea typeface="+mj-ea"/>
                <a:cs typeface="B Nazanin" panose="00000400000000000000" pitchFamily="2" charset="-78"/>
              </a:rPr>
              <a:t>اچ‌آی‌وی</a:t>
            </a: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 (98-94) را با ملاحظه استراتژی 90-90-90 تدوین و اسفند ماه1394 با حضور ریاست محترم جمهور تصویب گردید.</a:t>
            </a:r>
          </a:p>
          <a:p>
            <a:pPr>
              <a:buSzPct val="70000"/>
              <a:buFont typeface="Wingdings" panose="05000000000000000000" pitchFamily="2" charset="2"/>
              <a:buChar char="q"/>
            </a:pP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ارائه گزارش دوره ای عملکرد در </a:t>
            </a:r>
            <a:r>
              <a:rPr lang="fa-IR" sz="2800" dirty="0" err="1" smtClean="0">
                <a:latin typeface="+mj-lt"/>
                <a:ea typeface="+mj-ea"/>
                <a:cs typeface="B Nazanin" panose="00000400000000000000" pitchFamily="2" charset="-78"/>
              </a:rPr>
              <a:t>شورایعالی</a:t>
            </a: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 سلامت</a:t>
            </a:r>
          </a:p>
          <a:p>
            <a:pPr>
              <a:buSzPct val="70000"/>
              <a:buFont typeface="Wingdings" panose="05000000000000000000" pitchFamily="2" charset="2"/>
              <a:buChar char="q"/>
            </a:pP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تشکیل کمیته کشوری نظارت بر عملیاتی نمودن برنامه استراتژیک ، کمیته های فنی </a:t>
            </a:r>
          </a:p>
          <a:p>
            <a:pPr algn="r" rtl="1">
              <a:buSzPct val="70000"/>
              <a:buFont typeface="Wingdings" panose="05000000000000000000" pitchFamily="2" charset="2"/>
              <a:buChar char="q"/>
            </a:pPr>
            <a:r>
              <a:rPr lang="fa-IR" sz="2800" dirty="0" smtClean="0">
                <a:latin typeface="+mj-lt"/>
                <a:ea typeface="+mj-ea"/>
                <a:cs typeface="B Nazanin" panose="00000400000000000000" pitchFamily="2" charset="-78"/>
              </a:rPr>
              <a:t>برگزاری نشست های منطقه ای جهت استانی نمودن برنامه ها</a:t>
            </a:r>
          </a:p>
        </p:txBody>
      </p:sp>
    </p:spTree>
    <p:extLst>
      <p:ext uri="{BB962C8B-B14F-4D97-AF65-F5344CB8AC3E}">
        <p14:creationId xmlns:p14="http://schemas.microsoft.com/office/powerpoint/2010/main" xmlns="" val="281248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استراتژي </a:t>
            </a:r>
            <a:r>
              <a:rPr lang="fa-IR" b="1" dirty="0" err="1" smtClean="0">
                <a:solidFill>
                  <a:srgbClr val="00B050"/>
                </a:solidFill>
                <a:cs typeface="B Nazanin" pitchFamily="2" charset="-78"/>
              </a:rPr>
              <a:t>هاي</a:t>
            </a: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 برنامه( 11 استراتژی)</a:t>
            </a:r>
            <a:endParaRPr lang="fa-IR" b="1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143" y="2285078"/>
            <a:ext cx="10737081" cy="4470564"/>
          </a:xfrm>
        </p:spPr>
        <p:txBody>
          <a:bodyPr>
            <a:normAutofit fontScale="85000" lnSpcReduction="20000"/>
          </a:bodyPr>
          <a:lstStyle/>
          <a:p>
            <a:pPr marL="514350" indent="-514350"/>
            <a:r>
              <a:rPr lang="fa-IR" b="1" dirty="0" smtClean="0">
                <a:cs typeface="B Nazanin" pitchFamily="2" charset="-78"/>
              </a:rPr>
              <a:t>آموزش و اطلاع رسانی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پیشگیری از انتقال خون و تامین سلامت خون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پیشگیری ازانتقال تزریقی و کاهش آسیب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پیشگیری از انتقال جنسی و ترویج استفاده از کاندوم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تشخیص ، مراقبت و درمان </a:t>
            </a:r>
            <a:r>
              <a:rPr lang="en-US" b="1" dirty="0" smtClean="0">
                <a:cs typeface="B Nazanin" pitchFamily="2" charset="-78"/>
              </a:rPr>
              <a:t>STI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توصیه به انجام تست ، مشاوره و آزمایش تشخیصی اچ آی وی</a:t>
            </a:r>
          </a:p>
          <a:p>
            <a:pPr marL="514350" indent="-514350"/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پیشگیری از طریق انتقال مادر به کودک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مراقبت و درمان افراد مبتلا به اچ آی وی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حمایت و توانمند سازی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تقویت نظام مراقبت اپیدمیولوژیک و مدیریت داده ها</a:t>
            </a:r>
          </a:p>
          <a:p>
            <a:pPr marL="514350" indent="-514350"/>
            <a:r>
              <a:rPr lang="fa-IR" b="1" dirty="0" smtClean="0">
                <a:cs typeface="B Nazanin" pitchFamily="2" charset="-78"/>
              </a:rPr>
              <a:t>تقویت زیرساخت ها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8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dirty="0" smtClean="0"/>
              <a:t>مهار همه گیری </a:t>
            </a:r>
            <a:r>
              <a:rPr lang="fa-IR" dirty="0" err="1" smtClean="0"/>
              <a:t>اچ‌آی‌وی</a:t>
            </a:r>
            <a:r>
              <a:rPr lang="fa-IR" dirty="0" smtClean="0"/>
              <a:t>/ایدز</a:t>
            </a:r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 با اطلاع رسانی، پیشگیری، تشخیص زودهنگام، درمان و حمایت از مبتلایان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2757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45271" y="305514"/>
            <a:ext cx="9903600" cy="6297598"/>
            <a:chOff x="2271" y="305513"/>
            <a:chExt cx="9903600" cy="6297598"/>
          </a:xfrm>
        </p:grpSpPr>
        <p:sp>
          <p:nvSpPr>
            <p:cNvPr id="4" name="Rectangle 3"/>
            <p:cNvSpPr/>
            <p:nvPr/>
          </p:nvSpPr>
          <p:spPr>
            <a:xfrm>
              <a:off x="2271" y="305513"/>
              <a:ext cx="9903600" cy="1190837"/>
            </a:xfrm>
            <a:prstGeom prst="rect">
              <a:avLst/>
            </a:prstGeom>
          </p:spPr>
          <p:txBody>
            <a:bodyPr wrap="square" tIns="270000">
              <a:spAutoFit/>
            </a:bodyPr>
            <a:lstStyle/>
            <a:p>
              <a:pPr algn="ctr">
                <a:lnSpc>
                  <a:spcPts val="34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Akkurat-Bold"/>
                </a:rPr>
                <a:t>New HIV infections among men and women </a:t>
              </a:r>
            </a:p>
            <a:p>
              <a:pPr algn="ctr">
                <a:lnSpc>
                  <a:spcPts val="34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Akkurat-Bold"/>
                </a:rPr>
                <a:t>(aged 25–49 years), global, 2005–2015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70000" y="6480000"/>
              <a:ext cx="1530868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800" dirty="0">
                  <a:latin typeface="Akkurat-Bold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Source: UNAIDS 2016 estimates.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kkurat-Bold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000" y="2044246"/>
              <a:ext cx="7208143" cy="417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712640" y="5400000"/>
              <a:ext cx="1872208" cy="22659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36000" rIns="0" bIns="36000" anchor="ctr" anchorCtr="0">
              <a:spAutoFit/>
            </a:bodyPr>
            <a:lstStyle/>
            <a:p>
              <a:r>
                <a:rPr lang="en-GB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kurat-Bold"/>
                </a:rPr>
                <a:t>Women aged 25-49 years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kkurat-Bold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712640" y="5601600"/>
              <a:ext cx="1872208" cy="22659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36000" rIns="0" bIns="36000" anchor="ctr" anchorCtr="0">
              <a:spAutoFit/>
            </a:bodyPr>
            <a:lstStyle/>
            <a:p>
              <a:r>
                <a:rPr lang="en-GB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kurat-Bold"/>
                </a:rPr>
                <a:t>Men aged 25-49 years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kkurat-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16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19433" y="222423"/>
            <a:ext cx="9903600" cy="6488286"/>
            <a:chOff x="0" y="0"/>
            <a:chExt cx="9903600" cy="6488286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903600" cy="1341494"/>
            </a:xfrm>
            <a:prstGeom prst="rect">
              <a:avLst/>
            </a:prstGeom>
          </p:spPr>
          <p:txBody>
            <a:bodyPr wrap="square" tIns="18000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400" dirty="0">
                  <a:solidFill>
                    <a:prstClr val="black"/>
                  </a:solidFill>
                  <a:latin typeface="Akkurat-Bold"/>
                </a:rPr>
                <a:t>Number of people living with HIV (aged 50 years and over), </a:t>
              </a:r>
            </a:p>
            <a:p>
              <a:pPr algn="ctr">
                <a:lnSpc>
                  <a:spcPts val="2800"/>
                </a:lnSpc>
              </a:pPr>
              <a:r>
                <a:rPr lang="en-US" sz="2400" dirty="0">
                  <a:solidFill>
                    <a:prstClr val="black"/>
                  </a:solidFill>
                  <a:latin typeface="Akkurat-Bold"/>
                </a:rPr>
                <a:t>high-income countries and low- and middle-income countries, </a:t>
              </a:r>
            </a:p>
            <a:p>
              <a:pPr algn="ctr">
                <a:lnSpc>
                  <a:spcPts val="2800"/>
                </a:lnSpc>
              </a:pPr>
              <a:r>
                <a:rPr lang="en-US" sz="2400" dirty="0">
                  <a:solidFill>
                    <a:prstClr val="black"/>
                  </a:solidFill>
                  <a:latin typeface="Akkurat-Bold"/>
                </a:rPr>
                <a:t>2000–2015 and projected to 2020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7023" y="5949677"/>
              <a:ext cx="9237496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800" dirty="0">
                  <a:solidFill>
                    <a:prstClr val="black"/>
                  </a:solidFill>
                  <a:latin typeface="Akkurat-Bold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Source: UNAIDS 2016 estimates.</a:t>
              </a:r>
            </a:p>
            <a:p>
              <a:r>
                <a:rPr lang="en-US" sz="800" dirty="0">
                  <a:solidFill>
                    <a:prstClr val="black"/>
                  </a:solidFill>
                  <a:latin typeface="Akkurat-Bold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Note: Projections 2016–2020 are based on an assumption that scale up of antiretroviral treatment will reach 81% coverage of all people living with HIV by 2020. Country income classifications are from 2015.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1959" y="1800238"/>
              <a:ext cx="5487625" cy="39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211508" y="5271591"/>
              <a:ext cx="19800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0" bIns="0" rtlCol="0">
              <a:spAutoFit/>
            </a:bodyPr>
            <a:lstStyle/>
            <a:p>
              <a:r>
                <a:rPr lang="en-GB" sz="1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People living with HIV (aged 50 years and over) in high-income countries</a:t>
              </a:r>
              <a:endPara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14820" y="5271591"/>
              <a:ext cx="218345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0" bIns="0" rtlCol="0">
              <a:spAutoFit/>
            </a:bodyPr>
            <a:lstStyle>
              <a:defPPr>
                <a:defRPr lang="en-US"/>
              </a:defPPr>
              <a:lvl1pPr>
                <a:defRPr sz="10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GB" dirty="0">
                  <a:solidFill>
                    <a:prstClr val="black"/>
                  </a:solidFill>
                </a:rPr>
                <a:t>People living with HIV (aged 50 years and over) in low- and middle-income countries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11508" y="5280422"/>
              <a:ext cx="19800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0" bIns="0" rtlCol="0">
              <a:spAutoFit/>
            </a:bodyPr>
            <a:lstStyle/>
            <a:p>
              <a:r>
                <a:rPr lang="en-GB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People living with HIV (aged 50 years and over) in high-income countries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14820" y="5280422"/>
              <a:ext cx="264821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0" bIns="0" rtlCol="0">
              <a:spAutoFit/>
            </a:bodyPr>
            <a:lstStyle>
              <a:defPPr>
                <a:defRPr lang="en-US"/>
              </a:defPPr>
              <a:lvl1pPr>
                <a:defRPr sz="10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People living with HIV (aged 50 years and over) in low- and middle-income countries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038875" y="2879782"/>
              <a:ext cx="226591" cy="1080120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lIns="36000" tIns="0" rIns="36000" bIns="0" rtlCol="0">
              <a:spAutoFit/>
            </a:bodyPr>
            <a:lstStyle>
              <a:defPPr>
                <a:defRPr lang="en-US"/>
              </a:defPPr>
              <a:lvl1pPr>
                <a:defRPr sz="1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GB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Akkurat-Bold"/>
                </a:rPr>
                <a:t>Number (million)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Akkurat-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5015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43000" y="308919"/>
            <a:ext cx="9903600" cy="6294193"/>
            <a:chOff x="0" y="0"/>
            <a:chExt cx="9903600" cy="6603111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903600" cy="1190837"/>
            </a:xfrm>
            <a:prstGeom prst="rect">
              <a:avLst/>
            </a:prstGeom>
          </p:spPr>
          <p:txBody>
            <a:bodyPr wrap="square" tIns="270000">
              <a:spAutoFit/>
            </a:bodyPr>
            <a:lstStyle/>
            <a:p>
              <a:pPr algn="ctr">
                <a:lnSpc>
                  <a:spcPts val="34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Akkurat-Bold"/>
                </a:rPr>
                <a:t>New HIV infections among young women </a:t>
              </a:r>
            </a:p>
            <a:p>
              <a:pPr algn="ctr">
                <a:lnSpc>
                  <a:spcPts val="34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Akkurat-Bold"/>
                </a:rPr>
                <a:t>(aged 15–24 years), global, 2005–2015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70000" y="6480000"/>
              <a:ext cx="1530868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800" dirty="0">
                  <a:latin typeface="Akkurat-Bold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Source: UNAIDS 2016 estimates.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kkurat-Bold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215" y="2592001"/>
              <a:ext cx="7920000" cy="3251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352600" y="4921200"/>
              <a:ext cx="1512000" cy="28647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72000" rIns="36000" bIns="72000" rtlCol="0">
              <a:spAutoFit/>
            </a:bodyPr>
            <a:lstStyle>
              <a:defPPr>
                <a:defRPr lang="en-US"/>
              </a:defPPr>
              <a:lvl1pPr>
                <a:defRPr sz="10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100"/>
                </a:lnSpc>
              </a:pPr>
              <a:r>
                <a:rPr lang="en-GB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kurat-Bold"/>
                </a:rPr>
                <a:t>New HIV infections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kkurat-Bold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96000" y="4921200"/>
              <a:ext cx="1080000" cy="28647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72000" rIns="36000" bIns="72000" rtlCol="0">
              <a:spAutoFit/>
            </a:bodyPr>
            <a:lstStyle>
              <a:defPPr>
                <a:defRPr lang="en-US"/>
              </a:defPPr>
              <a:lvl1pPr>
                <a:defRPr sz="10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100"/>
                </a:lnSpc>
              </a:pPr>
              <a:r>
                <a:rPr lang="en-GB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kurat-Bold"/>
                </a:rPr>
                <a:t>Global target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kkurat-Bold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51215" y="2592000"/>
              <a:ext cx="257369" cy="1440160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lIns="36000" tIns="0" rIns="36000" bIns="0" rtlCol="0">
              <a:spAutoFit/>
            </a:bodyPr>
            <a:lstStyle>
              <a:defPPr>
                <a:defRPr lang="en-US"/>
              </a:defPPr>
              <a:lvl1pPr>
                <a:defRPr sz="1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GB" sz="1200" b="0" dirty="0">
                  <a:solidFill>
                    <a:schemeClr val="tx1"/>
                  </a:solidFill>
                  <a:latin typeface="Akkurat-Bold"/>
                </a:rPr>
                <a:t>Number</a:t>
              </a:r>
              <a:endParaRPr lang="en-US" sz="1200" b="0" dirty="0">
                <a:solidFill>
                  <a:schemeClr val="tx1"/>
                </a:solidFill>
                <a:latin typeface="Akkurat-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3991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797" y="136478"/>
            <a:ext cx="8718997" cy="64963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619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6288" y="436728"/>
            <a:ext cx="9403306" cy="605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048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2217</TotalTime>
  <Words>2442</Words>
  <Application>Microsoft Office PowerPoint</Application>
  <PresentationFormat>Custom</PresentationFormat>
  <Paragraphs>299</Paragraphs>
  <Slides>45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HIV/ AIDS </vt:lpstr>
      <vt:lpstr>نمایش جهانی اپیدمی HIV</vt:lpstr>
      <vt:lpstr>18 میلیون مبتلا به عفونت دسامبر 2016 به درمان دسترسی داشته اند. </vt:lpstr>
      <vt:lpstr>علیرغم کاهش تعداد موارد جدید ابتلا  و  نیز کاهش تعداد موارد  مرگ در اثر HIV  در جهان</vt:lpstr>
      <vt:lpstr>Slide 5</vt:lpstr>
      <vt:lpstr>Slide 6</vt:lpstr>
      <vt:lpstr>Slide 7</vt:lpstr>
      <vt:lpstr>Slide 8</vt:lpstr>
      <vt:lpstr>Slide 9</vt:lpstr>
      <vt:lpstr>عفونت های آمیزشی در جهان </vt:lpstr>
      <vt:lpstr>وضعیت اچ آی وی در ایران در یک نگاه  تا اول مهر ماه 1395</vt:lpstr>
      <vt:lpstr>تغییرات الگوی انتقال در موارد ثبت شده اچ آی وی  در ایران  </vt:lpstr>
      <vt:lpstr>Slide 13</vt:lpstr>
      <vt:lpstr>Slide 14</vt:lpstr>
      <vt:lpstr>Slide 15</vt:lpstr>
      <vt:lpstr>توزیع گروه های سنی </vt:lpstr>
      <vt:lpstr>انواع همه گيري HIV/AIDS</vt:lpstr>
      <vt:lpstr>Slide 18</vt:lpstr>
      <vt:lpstr>وضعیت اپیدمی اچ آی وی در ایران</vt:lpstr>
      <vt:lpstr>تاریخچه:</vt:lpstr>
      <vt:lpstr>راه های انتقال:</vt:lpstr>
      <vt:lpstr>افزایش انتقال ویروس از مادر مبتلا به فرزند : </vt:lpstr>
      <vt:lpstr>Slide 23</vt:lpstr>
      <vt:lpstr>Slide 24</vt:lpstr>
      <vt:lpstr>  HIV از این راه ها منتقل نمی شود:</vt:lpstr>
      <vt:lpstr>       مراحل بیماری:</vt:lpstr>
      <vt:lpstr>تشخيص:آزمون الايزا (Elisa)   </vt:lpstr>
      <vt:lpstr>تشخیص: تست تشخيص سريع ( Rapid Test  )  </vt:lpstr>
      <vt:lpstr>تشخیص: آزمون Western blot </vt:lpstr>
      <vt:lpstr>تشخیص: PCR </vt:lpstr>
      <vt:lpstr>تشخیص: الگوریتم کشوری</vt:lpstr>
      <vt:lpstr>اصولی که در انجام آزمایش HIV باید رعایت شود( 5Cs):</vt:lpstr>
      <vt:lpstr>Ag p24 = در محدوده روز 45-30 مثبت است</vt:lpstr>
      <vt:lpstr>Slide 34</vt:lpstr>
      <vt:lpstr>نکته:</vt:lpstr>
      <vt:lpstr>Slide 36</vt:lpstr>
      <vt:lpstr>کلام آخر</vt:lpstr>
      <vt:lpstr>Slide 38</vt:lpstr>
      <vt:lpstr>Slide 39</vt:lpstr>
      <vt:lpstr>موثرترین راه پیشگیری</vt:lpstr>
      <vt:lpstr>چالش ها</vt:lpstr>
      <vt:lpstr>دستاوردهای جهانی</vt:lpstr>
      <vt:lpstr>NSP4</vt:lpstr>
      <vt:lpstr>استراتژي هاي برنامه( 11 استراتژی)</vt:lpstr>
      <vt:lpstr>Slide 45</vt:lpstr>
    </vt:vector>
  </TitlesOfParts>
  <Company>Health.gov.ir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s.shariatmadar</dc:creator>
  <cp:lastModifiedBy>maher</cp:lastModifiedBy>
  <cp:revision>180</cp:revision>
  <dcterms:created xsi:type="dcterms:W3CDTF">2016-11-26T11:19:55Z</dcterms:created>
  <dcterms:modified xsi:type="dcterms:W3CDTF">2017-03-29T06:08:40Z</dcterms:modified>
</cp:coreProperties>
</file>